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6.xml" ContentType="application/vnd.openxmlformats-officedocument.presentationml.tags+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tags/tag48.xml" ContentType="application/vnd.openxmlformats-officedocument.presentationml.tags+xml"/>
  <Override PartName="/ppt/notesSlides/notesSlide24.xml" ContentType="application/vnd.openxmlformats-officedocument.presentationml.notesSlide+xml"/>
  <Override PartName="/ppt/tags/tag49.xml" ContentType="application/vnd.openxmlformats-officedocument.presentationml.tags+xml"/>
  <Override PartName="/ppt/notesSlides/notesSlide25.xml" ContentType="application/vnd.openxmlformats-officedocument.presentationml.notesSlide+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tags/tag52.xml" ContentType="application/vnd.openxmlformats-officedocument.presentationml.tags+xml"/>
  <Override PartName="/ppt/notesSlides/notesSlide28.xml" ContentType="application/vnd.openxmlformats-officedocument.presentationml.notesSlide+xml"/>
  <Override PartName="/ppt/tags/tag53.xml" ContentType="application/vnd.openxmlformats-officedocument.presentationml.tags+xml"/>
  <Override PartName="/ppt/notesSlides/notesSlide29.xml" ContentType="application/vnd.openxmlformats-officedocument.presentationml.notesSlide+xml"/>
  <Override PartName="/ppt/tags/tag54.xml" ContentType="application/vnd.openxmlformats-officedocument.presentationml.tags+xml"/>
  <Override PartName="/ppt/notesSlides/notesSlide30.xml" ContentType="application/vnd.openxmlformats-officedocument.presentationml.notesSlide+xml"/>
  <Override PartName="/ppt/tags/tag55.xml" ContentType="application/vnd.openxmlformats-officedocument.presentationml.tags+xml"/>
  <Override PartName="/ppt/notesSlides/notesSlide31.xml" ContentType="application/vnd.openxmlformats-officedocument.presentationml.notesSlide+xml"/>
  <Override PartName="/ppt/tags/tag56.xml" ContentType="application/vnd.openxmlformats-officedocument.presentationml.tags+xml"/>
  <Override PartName="/ppt/notesSlides/notesSlide32.xml" ContentType="application/vnd.openxmlformats-officedocument.presentationml.notesSlide+xml"/>
  <Override PartName="/ppt/tags/tag57.xml" ContentType="application/vnd.openxmlformats-officedocument.presentationml.tags+xml"/>
  <Override PartName="/ppt/notesSlides/notesSlide33.xml" ContentType="application/vnd.openxmlformats-officedocument.presentationml.notesSlide+xml"/>
  <Override PartName="/ppt/tags/tag58.xml" ContentType="application/vnd.openxmlformats-officedocument.presentationml.tags+xml"/>
  <Override PartName="/ppt/notesSlides/notesSlide34.xml" ContentType="application/vnd.openxmlformats-officedocument.presentationml.notesSlide+xml"/>
  <Override PartName="/ppt/tags/tag59.xml" ContentType="application/vnd.openxmlformats-officedocument.presentationml.tags+xml"/>
  <Override PartName="/ppt/notesSlides/notesSlide35.xml" ContentType="application/vnd.openxmlformats-officedocument.presentationml.notesSlide+xml"/>
  <Override PartName="/ppt/tags/tag60.xml" ContentType="application/vnd.openxmlformats-officedocument.presentationml.tags+xml"/>
  <Override PartName="/ppt/notesSlides/notesSlide36.xml" ContentType="application/vnd.openxmlformats-officedocument.presentationml.notesSlide+xml"/>
  <Override PartName="/ppt/tags/tag61.xml" ContentType="application/vnd.openxmlformats-officedocument.presentationml.tags+xml"/>
  <Override PartName="/ppt/notesSlides/notesSlide37.xml" ContentType="application/vnd.openxmlformats-officedocument.presentationml.notesSlide+xml"/>
  <Override PartName="/ppt/tags/tag62.xml" ContentType="application/vnd.openxmlformats-officedocument.presentationml.tags+xml"/>
  <Override PartName="/ppt/notesSlides/notesSlide38.xml" ContentType="application/vnd.openxmlformats-officedocument.presentationml.notesSlide+xml"/>
  <Override PartName="/ppt/tags/tag63.xml" ContentType="application/vnd.openxmlformats-officedocument.presentationml.tags+xml"/>
  <Override PartName="/ppt/notesSlides/notesSlide39.xml" ContentType="application/vnd.openxmlformats-officedocument.presentationml.notesSlide+xml"/>
  <Override PartName="/ppt/tags/tag64.xml" ContentType="application/vnd.openxmlformats-officedocument.presentationml.tags+xml"/>
  <Override PartName="/ppt/notesSlides/notesSlide40.xml" ContentType="application/vnd.openxmlformats-officedocument.presentationml.notesSlide+xml"/>
  <Override PartName="/ppt/tags/tag65.xml" ContentType="application/vnd.openxmlformats-officedocument.presentationml.tags+xml"/>
  <Override PartName="/ppt/notesSlides/notesSlide41.xml" ContentType="application/vnd.openxmlformats-officedocument.presentationml.notesSlide+xml"/>
  <Override PartName="/ppt/tags/tag66.xml" ContentType="application/vnd.openxmlformats-officedocument.presentationml.tags+xml"/>
  <Override PartName="/ppt/notesSlides/notesSlide42.xml" ContentType="application/vnd.openxmlformats-officedocument.presentationml.notesSlide+xml"/>
  <Override PartName="/ppt/tags/tag67.xml" ContentType="application/vnd.openxmlformats-officedocument.presentationml.tags+xml"/>
  <Override PartName="/ppt/notesSlides/notesSlide43.xml" ContentType="application/vnd.openxmlformats-officedocument.presentationml.notesSlide+xml"/>
  <Override PartName="/ppt/tags/tag68.xml" ContentType="application/vnd.openxmlformats-officedocument.presentationml.tags+xml"/>
  <Override PartName="/ppt/notesSlides/notesSlide44.xml" ContentType="application/vnd.openxmlformats-officedocument.presentationml.notesSlide+xml"/>
  <Override PartName="/ppt/tags/tag6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0.xml" ContentType="application/vnd.openxmlformats-officedocument.presentationml.tags+xml"/>
  <Override PartName="/ppt/notesSlides/notesSlide47.xml" ContentType="application/vnd.openxmlformats-officedocument.presentationml.notesSlide+xml"/>
  <Override PartName="/ppt/tags/tag71.xml" ContentType="application/vnd.openxmlformats-officedocument.presentationml.tags+xml"/>
  <Override PartName="/ppt/notesSlides/notesSlide48.xml" ContentType="application/vnd.openxmlformats-officedocument.presentationml.notesSlide+xml"/>
  <Override PartName="/ppt/tags/tag72.xml" ContentType="application/vnd.openxmlformats-officedocument.presentationml.tags+xml"/>
  <Override PartName="/ppt/notesSlides/notesSlide49.xml" ContentType="application/vnd.openxmlformats-officedocument.presentationml.notesSlide+xml"/>
  <Override PartName="/ppt/tags/tag73.xml" ContentType="application/vnd.openxmlformats-officedocument.presentationml.tags+xml"/>
  <Override PartName="/ppt/notesSlides/notesSlide50.xml" ContentType="application/vnd.openxmlformats-officedocument.presentationml.notesSlide+xml"/>
  <Override PartName="/ppt/tags/tag74.xml" ContentType="application/vnd.openxmlformats-officedocument.presentationml.tags+xml"/>
  <Override PartName="/ppt/notesSlides/notesSlide51.xml" ContentType="application/vnd.openxmlformats-officedocument.presentationml.notesSlide+xml"/>
  <Override PartName="/ppt/tags/tag75.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notesSlides/notesSlide53.xml" ContentType="application/vnd.openxmlformats-officedocument.presentationml.notesSlide+xml"/>
  <Override PartName="/ppt/tags/tag77.xml" ContentType="application/vnd.openxmlformats-officedocument.presentationml.tags+xml"/>
  <Override PartName="/ppt/notesSlides/notesSlide54.xml" ContentType="application/vnd.openxmlformats-officedocument.presentationml.notesSlide+xml"/>
  <Override PartName="/ppt/tags/tag78.xml" ContentType="application/vnd.openxmlformats-officedocument.presentationml.tags+xml"/>
  <Override PartName="/ppt/notesSlides/notesSlide55.xml" ContentType="application/vnd.openxmlformats-officedocument.presentationml.notesSlide+xml"/>
  <Override PartName="/ppt/tags/tag79.xml" ContentType="application/vnd.openxmlformats-officedocument.presentationml.tags+xml"/>
  <Override PartName="/ppt/notesSlides/notesSlide56.xml" ContentType="application/vnd.openxmlformats-officedocument.presentationml.notesSlide+xml"/>
  <Override PartName="/ppt/tags/tag80.xml" ContentType="application/vnd.openxmlformats-officedocument.presentationml.tags+xml"/>
  <Override PartName="/ppt/notesSlides/notesSlide57.xml" ContentType="application/vnd.openxmlformats-officedocument.presentationml.notesSlide+xml"/>
  <Override PartName="/ppt/tags/tag81.xml" ContentType="application/vnd.openxmlformats-officedocument.presentationml.tags+xml"/>
  <Override PartName="/ppt/notesSlides/notesSlide58.xml" ContentType="application/vnd.openxmlformats-officedocument.presentationml.notesSlide+xml"/>
  <Override PartName="/ppt/tags/tag82.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430" r:id="rId2"/>
    <p:sldId id="443" r:id="rId3"/>
    <p:sldId id="400" r:id="rId4"/>
    <p:sldId id="431" r:id="rId5"/>
    <p:sldId id="884" r:id="rId6"/>
    <p:sldId id="488" r:id="rId7"/>
    <p:sldId id="885" r:id="rId8"/>
    <p:sldId id="886" r:id="rId9"/>
    <p:sldId id="887" r:id="rId10"/>
    <p:sldId id="633" r:id="rId11"/>
    <p:sldId id="888" r:id="rId12"/>
    <p:sldId id="890" r:id="rId13"/>
    <p:sldId id="891" r:id="rId14"/>
    <p:sldId id="703" r:id="rId15"/>
    <p:sldId id="674" r:id="rId16"/>
    <p:sldId id="639" r:id="rId17"/>
    <p:sldId id="640" r:id="rId18"/>
    <p:sldId id="641" r:id="rId19"/>
    <p:sldId id="642" r:id="rId20"/>
    <p:sldId id="643" r:id="rId21"/>
    <p:sldId id="895" r:id="rId22"/>
    <p:sldId id="700" r:id="rId23"/>
    <p:sldId id="645" r:id="rId24"/>
    <p:sldId id="646" r:id="rId25"/>
    <p:sldId id="647" r:id="rId26"/>
    <p:sldId id="648" r:id="rId27"/>
    <p:sldId id="649" r:id="rId28"/>
    <p:sldId id="650" r:id="rId29"/>
    <p:sldId id="651" r:id="rId30"/>
    <p:sldId id="675" r:id="rId31"/>
    <p:sldId id="677" r:id="rId32"/>
    <p:sldId id="678" r:id="rId33"/>
    <p:sldId id="679" r:id="rId34"/>
    <p:sldId id="680" r:id="rId35"/>
    <p:sldId id="681" r:id="rId36"/>
    <p:sldId id="682" r:id="rId37"/>
    <p:sldId id="683" r:id="rId38"/>
    <p:sldId id="894" r:id="rId39"/>
    <p:sldId id="685" r:id="rId40"/>
    <p:sldId id="686" r:id="rId41"/>
    <p:sldId id="687" r:id="rId42"/>
    <p:sldId id="688" r:id="rId43"/>
    <p:sldId id="689" r:id="rId44"/>
    <p:sldId id="690" r:id="rId45"/>
    <p:sldId id="691" r:id="rId46"/>
    <p:sldId id="893" r:id="rId47"/>
    <p:sldId id="701" r:id="rId48"/>
    <p:sldId id="676" r:id="rId49"/>
    <p:sldId id="693" r:id="rId50"/>
    <p:sldId id="694" r:id="rId51"/>
    <p:sldId id="695" r:id="rId52"/>
    <p:sldId id="697" r:id="rId53"/>
    <p:sldId id="702" r:id="rId54"/>
    <p:sldId id="883" r:id="rId55"/>
    <p:sldId id="345" r:id="rId56"/>
    <p:sldId id="623" r:id="rId57"/>
    <p:sldId id="892" r:id="rId58"/>
    <p:sldId id="671" r:id="rId59"/>
    <p:sldId id="672" r:id="rId60"/>
  </p:sldIdLst>
  <p:sldSz cx="12192000" cy="6858000"/>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66870D-BD43-40F1-9247-DE26A28A0624}">
          <p14:sldIdLst>
            <p14:sldId id="430"/>
            <p14:sldId id="443"/>
            <p14:sldId id="400"/>
          </p14:sldIdLst>
        </p14:section>
        <p14:section name="Fundamentals of pricing" id="{074208E0-BE63-4A66-9CD5-041BF7176D6E}">
          <p14:sldIdLst>
            <p14:sldId id="431"/>
            <p14:sldId id="884"/>
            <p14:sldId id="488"/>
            <p14:sldId id="885"/>
            <p14:sldId id="886"/>
            <p14:sldId id="887"/>
            <p14:sldId id="633"/>
            <p14:sldId id="888"/>
            <p14:sldId id="890"/>
            <p14:sldId id="891"/>
            <p14:sldId id="703"/>
          </p14:sldIdLst>
        </p14:section>
        <p14:section name="Total Cost of Ownership" id="{3F65B8E4-D660-4062-AC5D-2492099BB20F}">
          <p14:sldIdLst>
            <p14:sldId id="674"/>
            <p14:sldId id="639"/>
            <p14:sldId id="640"/>
            <p14:sldId id="641"/>
            <p14:sldId id="642"/>
            <p14:sldId id="643"/>
            <p14:sldId id="895"/>
            <p14:sldId id="700"/>
            <p14:sldId id="645"/>
            <p14:sldId id="646"/>
            <p14:sldId id="647"/>
            <p14:sldId id="648"/>
            <p14:sldId id="649"/>
            <p14:sldId id="650"/>
            <p14:sldId id="651"/>
          </p14:sldIdLst>
        </p14:section>
        <p14:section name="AWS Organizations" id="{39F077D6-93D6-442F-832B-55C8A0B6C506}">
          <p14:sldIdLst>
            <p14:sldId id="675"/>
            <p14:sldId id="677"/>
            <p14:sldId id="678"/>
            <p14:sldId id="679"/>
            <p14:sldId id="680"/>
            <p14:sldId id="681"/>
            <p14:sldId id="682"/>
            <p14:sldId id="683"/>
          </p14:sldIdLst>
        </p14:section>
        <p14:section name="Billing and Cost Mangement" id="{67939D17-4647-4A84-BD5A-D315F25B94C0}">
          <p14:sldIdLst>
            <p14:sldId id="894"/>
            <p14:sldId id="685"/>
            <p14:sldId id="686"/>
            <p14:sldId id="687"/>
            <p14:sldId id="688"/>
            <p14:sldId id="689"/>
            <p14:sldId id="690"/>
            <p14:sldId id="691"/>
            <p14:sldId id="893"/>
            <p14:sldId id="701"/>
          </p14:sldIdLst>
        </p14:section>
        <p14:section name="Technical support" id="{6F87CAFD-7BAF-4B44-8004-FC181D0C03B4}">
          <p14:sldIdLst>
            <p14:sldId id="676"/>
            <p14:sldId id="693"/>
            <p14:sldId id="694"/>
            <p14:sldId id="695"/>
            <p14:sldId id="697"/>
            <p14:sldId id="702"/>
          </p14:sldIdLst>
        </p14:section>
        <p14:section name="Module wrap-up" id="{5E117F21-69EB-4B6C-B368-EF414F2E36F0}">
          <p14:sldIdLst>
            <p14:sldId id="883"/>
            <p14:sldId id="345"/>
            <p14:sldId id="623"/>
            <p14:sldId id="892"/>
            <p14:sldId id="671"/>
            <p14:sldId id="6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58" clrIdx="0">
    <p:extLst>
      <p:ext uri="{19B8F6BF-5375-455C-9EA6-DF929625EA0E}">
        <p15:presenceInfo xmlns:p15="http://schemas.microsoft.com/office/powerpoint/2012/main" userId="S-1-5-21-1407069837-2091007605-538272213-30032476" providerId="AD"/>
      </p:ext>
    </p:extLst>
  </p:cmAuthor>
  <p:cmAuthor id="2" name="David Mohr" initials="DM" lastIdx="8" clrIdx="1">
    <p:extLst>
      <p:ext uri="{19B8F6BF-5375-455C-9EA6-DF929625EA0E}">
        <p15:presenceInfo xmlns:p15="http://schemas.microsoft.com/office/powerpoint/2012/main" userId="David Mohr" providerId="None"/>
      </p:ext>
    </p:extLst>
  </p:cmAuthor>
  <p:cmAuthor id="3" name="Microsoft Office User" initials="MOU" lastIdx="12" clrIdx="2">
    <p:extLst>
      <p:ext uri="{19B8F6BF-5375-455C-9EA6-DF929625EA0E}">
        <p15:presenceInfo xmlns:p15="http://schemas.microsoft.com/office/powerpoint/2012/main" userId="Microsoft Office User" providerId="None"/>
      </p:ext>
    </p:extLst>
  </p:cmAuthor>
  <p:cmAuthor id="4" name="Freeman, Charles" initials="FC" lastIdx="4" clrIdx="3">
    <p:extLst>
      <p:ext uri="{19B8F6BF-5375-455C-9EA6-DF929625EA0E}">
        <p15:presenceInfo xmlns:p15="http://schemas.microsoft.com/office/powerpoint/2012/main" userId="S-1-5-21-1407069837-2091007605-538272213-28173882" providerId="AD"/>
      </p:ext>
    </p:extLst>
  </p:cmAuthor>
  <p:cmAuthor id="5" name="Charrette, Jen" initials="CJ" lastIdx="9" clrIdx="4">
    <p:extLst>
      <p:ext uri="{19B8F6BF-5375-455C-9EA6-DF929625EA0E}">
        <p15:presenceInfo xmlns:p15="http://schemas.microsoft.com/office/powerpoint/2012/main" userId="Charrette, J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27AA"/>
    <a:srgbClr val="2D75E7"/>
    <a:srgbClr val="16966D"/>
    <a:srgbClr val="4E24A7"/>
    <a:srgbClr val="E817E4"/>
    <a:srgbClr val="FE5496"/>
    <a:srgbClr val="B3EB5B"/>
    <a:srgbClr val="FF9B29"/>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11" autoAdjust="0"/>
    <p:restoredTop sz="59547" autoAdjust="0"/>
  </p:normalViewPr>
  <p:slideViewPr>
    <p:cSldViewPr snapToGrid="0" snapToObjects="1" showGuides="1">
      <p:cViewPr varScale="1">
        <p:scale>
          <a:sx n="64" d="100"/>
          <a:sy n="64" d="100"/>
        </p:scale>
        <p:origin x="151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18414"/>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Server</c:v>
                </c:pt>
              </c:strCache>
            </c:strRef>
          </c:tx>
          <c:spPr>
            <a:solidFill>
              <a:schemeClr val="accent1"/>
            </a:solidFill>
            <a:ln>
              <a:noFill/>
            </a:ln>
            <a:effectLst/>
          </c:spPr>
          <c:invertIfNegative val="0"/>
          <c:cat>
            <c:strRef>
              <c:f>Sheet1!$B$1:$C$1</c:f>
              <c:strCache>
                <c:ptCount val="2"/>
                <c:pt idx="0">
                  <c:v>On-Premises</c:v>
                </c:pt>
                <c:pt idx="1">
                  <c:v>AWS</c:v>
                </c:pt>
              </c:strCache>
            </c:strRef>
          </c:cat>
          <c:val>
            <c:numRef>
              <c:f>Sheet1!$B$2:$C$2</c:f>
              <c:numCache>
                <c:formatCode>General</c:formatCode>
                <c:ptCount val="2"/>
                <c:pt idx="0">
                  <c:v>91922</c:v>
                </c:pt>
                <c:pt idx="1">
                  <c:v>2547</c:v>
                </c:pt>
              </c:numCache>
            </c:numRef>
          </c:val>
          <c:extLst>
            <c:ext xmlns:c16="http://schemas.microsoft.com/office/drawing/2014/chart" uri="{C3380CC4-5D6E-409C-BE32-E72D297353CC}">
              <c16:uniqueId val="{00000000-BAEE-B146-986A-74504D552B91}"/>
            </c:ext>
          </c:extLst>
        </c:ser>
        <c:ser>
          <c:idx val="1"/>
          <c:order val="1"/>
          <c:tx>
            <c:strRef>
              <c:f>Sheet1!$A$3</c:f>
              <c:strCache>
                <c:ptCount val="1"/>
                <c:pt idx="0">
                  <c:v>Storage</c:v>
                </c:pt>
              </c:strCache>
            </c:strRef>
          </c:tx>
          <c:spPr>
            <a:solidFill>
              <a:schemeClr val="accent2"/>
            </a:solidFill>
            <a:ln>
              <a:noFill/>
            </a:ln>
            <a:effectLst/>
          </c:spPr>
          <c:invertIfNegative val="0"/>
          <c:cat>
            <c:strRef>
              <c:f>Sheet1!$B$1:$C$1</c:f>
              <c:strCache>
                <c:ptCount val="2"/>
                <c:pt idx="0">
                  <c:v>On-Premises</c:v>
                </c:pt>
                <c:pt idx="1">
                  <c:v>AWS</c:v>
                </c:pt>
              </c:strCache>
            </c:strRef>
          </c:cat>
          <c:val>
            <c:numRef>
              <c:f>Sheet1!$B$3:$C$3</c:f>
              <c:numCache>
                <c:formatCode>General</c:formatCode>
                <c:ptCount val="2"/>
                <c:pt idx="0">
                  <c:v>67840</c:v>
                </c:pt>
                <c:pt idx="1">
                  <c:v>4963</c:v>
                </c:pt>
              </c:numCache>
            </c:numRef>
          </c:val>
          <c:extLst>
            <c:ext xmlns:c16="http://schemas.microsoft.com/office/drawing/2014/chart" uri="{C3380CC4-5D6E-409C-BE32-E72D297353CC}">
              <c16:uniqueId val="{00000001-BAEE-B146-986A-74504D552B91}"/>
            </c:ext>
          </c:extLst>
        </c:ser>
        <c:ser>
          <c:idx val="2"/>
          <c:order val="2"/>
          <c:tx>
            <c:strRef>
              <c:f>Sheet1!$A$4</c:f>
              <c:strCache>
                <c:ptCount val="1"/>
                <c:pt idx="0">
                  <c:v>Network</c:v>
                </c:pt>
              </c:strCache>
            </c:strRef>
          </c:tx>
          <c:spPr>
            <a:solidFill>
              <a:schemeClr val="accent3"/>
            </a:solidFill>
            <a:ln>
              <a:noFill/>
            </a:ln>
            <a:effectLst/>
          </c:spPr>
          <c:invertIfNegative val="0"/>
          <c:cat>
            <c:strRef>
              <c:f>Sheet1!$B$1:$C$1</c:f>
              <c:strCache>
                <c:ptCount val="2"/>
                <c:pt idx="0">
                  <c:v>On-Premises</c:v>
                </c:pt>
                <c:pt idx="1">
                  <c:v>AWS</c:v>
                </c:pt>
              </c:strCache>
            </c:strRef>
          </c:cat>
          <c:val>
            <c:numRef>
              <c:f>Sheet1!$B$4:$C$4</c:f>
              <c:numCache>
                <c:formatCode>General</c:formatCode>
                <c:ptCount val="2"/>
                <c:pt idx="0">
                  <c:v>7660</c:v>
                </c:pt>
                <c:pt idx="1">
                  <c:v>0</c:v>
                </c:pt>
              </c:numCache>
            </c:numRef>
          </c:val>
          <c:extLst>
            <c:ext xmlns:c16="http://schemas.microsoft.com/office/drawing/2014/chart" uri="{C3380CC4-5D6E-409C-BE32-E72D297353CC}">
              <c16:uniqueId val="{00000003-BAEE-B146-986A-74504D552B91}"/>
            </c:ext>
          </c:extLst>
        </c:ser>
        <c:ser>
          <c:idx val="3"/>
          <c:order val="3"/>
          <c:tx>
            <c:strRef>
              <c:f>Sheet1!$A$5</c:f>
              <c:strCache>
                <c:ptCount val="1"/>
                <c:pt idx="0">
                  <c:v>IT-Labor</c:v>
                </c:pt>
              </c:strCache>
            </c:strRef>
          </c:tx>
          <c:spPr>
            <a:solidFill>
              <a:schemeClr val="accent4"/>
            </a:solidFill>
            <a:ln>
              <a:noFill/>
            </a:ln>
            <a:effectLst/>
          </c:spPr>
          <c:invertIfNegative val="0"/>
          <c:cat>
            <c:strRef>
              <c:f>Sheet1!$B$1:$C$1</c:f>
              <c:strCache>
                <c:ptCount val="2"/>
                <c:pt idx="0">
                  <c:v>On-Premises</c:v>
                </c:pt>
                <c:pt idx="1">
                  <c:v>AWS</c:v>
                </c:pt>
              </c:strCache>
            </c:strRef>
          </c:cat>
          <c:val>
            <c:numRef>
              <c:f>Sheet1!$B$5:$C$5</c:f>
              <c:numCache>
                <c:formatCode>General</c:formatCode>
                <c:ptCount val="2"/>
                <c:pt idx="0">
                  <c:v>0</c:v>
                </c:pt>
                <c:pt idx="1">
                  <c:v>0</c:v>
                </c:pt>
              </c:numCache>
            </c:numRef>
          </c:val>
          <c:extLst>
            <c:ext xmlns:c16="http://schemas.microsoft.com/office/drawing/2014/chart" uri="{C3380CC4-5D6E-409C-BE32-E72D297353CC}">
              <c16:uniqueId val="{00000004-BAEE-B146-986A-74504D552B91}"/>
            </c:ext>
          </c:extLst>
        </c:ser>
        <c:ser>
          <c:idx val="4"/>
          <c:order val="4"/>
          <c:tx>
            <c:strRef>
              <c:f>Sheet1!$A$6</c:f>
              <c:strCache>
                <c:ptCount val="1"/>
                <c:pt idx="0">
                  <c:v>Total</c:v>
                </c:pt>
              </c:strCache>
            </c:strRef>
          </c:tx>
          <c:spPr>
            <a:solidFill>
              <a:schemeClr val="accent5"/>
            </a:solidFill>
            <a:ln>
              <a:noFill/>
            </a:ln>
            <a:effectLst/>
          </c:spPr>
          <c:invertIfNegative val="0"/>
          <c:cat>
            <c:strRef>
              <c:f>Sheet1!$B$1:$C$1</c:f>
              <c:strCache>
                <c:ptCount val="2"/>
                <c:pt idx="0">
                  <c:v>On-Premises</c:v>
                </c:pt>
                <c:pt idx="1">
                  <c:v>AWS</c:v>
                </c:pt>
              </c:strCache>
            </c:strRef>
          </c:cat>
          <c:val>
            <c:numRef>
              <c:f>Sheet1!$B$6:$C$6</c:f>
              <c:numCache>
                <c:formatCode>General</c:formatCode>
                <c:ptCount val="2"/>
                <c:pt idx="0">
                  <c:v>167422</c:v>
                </c:pt>
                <c:pt idx="1">
                  <c:v>7510</c:v>
                </c:pt>
              </c:numCache>
            </c:numRef>
          </c:val>
          <c:extLst>
            <c:ext xmlns:c16="http://schemas.microsoft.com/office/drawing/2014/chart" uri="{C3380CC4-5D6E-409C-BE32-E72D297353CC}">
              <c16:uniqueId val="{00000005-BAEE-B146-986A-74504D552B91}"/>
            </c:ext>
          </c:extLst>
        </c:ser>
        <c:dLbls>
          <c:showLegendKey val="0"/>
          <c:showVal val="0"/>
          <c:showCatName val="0"/>
          <c:showSerName val="0"/>
          <c:showPercent val="0"/>
          <c:showBubbleSize val="0"/>
        </c:dLbls>
        <c:gapWidth val="219"/>
        <c:overlap val="100"/>
        <c:axId val="1781183663"/>
        <c:axId val="1781185359"/>
      </c:barChart>
      <c:catAx>
        <c:axId val="178118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1185359"/>
        <c:crosses val="autoZero"/>
        <c:auto val="1"/>
        <c:lblAlgn val="ctr"/>
        <c:lblOffset val="100"/>
        <c:noMultiLvlLbl val="0"/>
      </c:catAx>
      <c:valAx>
        <c:axId val="1781185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1183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11/17/2020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free/?all-free-tier.sort-by=item.additionalFields.SortRank&amp;all-free-tier.sort-order=asc"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wsaccountbilling/latest/aboutv2/manage-account-payment-aispl.html#determine-sell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ws.amazon.com/pric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0.awsstatic.com/whitepapers/aws_pricing_overview.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alculator.aw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pricing-calculator/latest/userguide/reading-estimate.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2_Billing+Dashboard+v1.0.mp4"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ws.amazon.com/premiumsupport/plan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ws.amazon.com/economics/"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dx1572sre29wk.cloudfront.net/cost/" TargetMode="External"/><Relationship Id="rId4" Type="http://schemas.openxmlformats.org/officeDocument/2006/relationships/hyperlink" Target="https://calculator.aw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0.awsstatic.com/whitepapers/aws_pricing_overview.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a:t>
            </a:r>
            <a:r>
              <a:rPr lang="en-US" sz="1100" dirty="0"/>
              <a:t>Module 2: Cloud Economics and Billing</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constantly focuses on reducing data center hardware costs, improving operational efficiencies, lowering power consumption, and generally lowering the cost of doing business.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These optimizations and the substantial and growing economies of scale of AWS result in passing savings back to you as lower pricing. Since 2006, AWS has lowered pricing </a:t>
            </a:r>
            <a:r>
              <a:rPr lang="en-US" sz="1100" b="0" i="1" kern="1200" dirty="0">
                <a:solidFill>
                  <a:schemeClr val="tx1"/>
                </a:solidFill>
                <a:effectLst/>
                <a:latin typeface="+mn-lt"/>
                <a:ea typeface="+mn-ea"/>
                <a:cs typeface="+mn-cs"/>
              </a:rPr>
              <a:t>75</a:t>
            </a:r>
            <a:r>
              <a:rPr lang="en-US" sz="1100" kern="1200" dirty="0">
                <a:solidFill>
                  <a:schemeClr val="tx1"/>
                </a:solidFill>
                <a:effectLst/>
                <a:latin typeface="+mn-lt"/>
                <a:ea typeface="+mn-ea"/>
                <a:cs typeface="+mn-cs"/>
              </a:rPr>
              <a:t> times (as of September 2019).</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Another benefit of AWS growth is that future, higher-performing resources replace current ones for no extra charge.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795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realizes that every customer has different needs. If none of the AWS pricing models work for your project, custom pricing is available for high-volume projects with unique requirements.</a:t>
            </a:r>
          </a:p>
        </p:txBody>
      </p:sp>
    </p:spTree>
    <p:extLst>
      <p:ext uri="{BB962C8B-B14F-4D97-AF65-F5344CB8AC3E}">
        <p14:creationId xmlns:p14="http://schemas.microsoft.com/office/powerpoint/2010/main" val="4184172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help new AWS customers get started in the cloud, AWS offers a free usage tier (the AWS</a:t>
            </a:r>
            <a:r>
              <a:rPr lang="en-US" sz="1100" kern="1200" baseline="0" dirty="0">
                <a:solidFill>
                  <a:schemeClr val="tx1"/>
                </a:solidFill>
                <a:effectLst/>
                <a:ea typeface="+mn-ea"/>
                <a:cs typeface="+mn-cs"/>
              </a:rPr>
              <a:t> Free Tier)</a:t>
            </a:r>
            <a:r>
              <a:rPr lang="en-US" sz="1100" kern="1200" dirty="0">
                <a:solidFill>
                  <a:schemeClr val="tx1"/>
                </a:solidFill>
                <a:effectLst/>
                <a:ea typeface="+mn-ea"/>
                <a:cs typeface="+mn-cs"/>
              </a:rPr>
              <a:t> for new customers for up to 1 year.</a:t>
            </a:r>
            <a:r>
              <a:rPr lang="en-US" sz="1100" kern="1200" baseline="0" dirty="0">
                <a:solidFill>
                  <a:schemeClr val="tx1"/>
                </a:solidFill>
                <a:effectLst/>
                <a:ea typeface="+mn-ea"/>
                <a:cs typeface="+mn-cs"/>
              </a:rPr>
              <a:t> The AWS Free Tier </a:t>
            </a:r>
            <a:r>
              <a:rPr lang="en-US" sz="1100" kern="1200" dirty="0">
                <a:solidFill>
                  <a:schemeClr val="tx1"/>
                </a:solidFill>
                <a:effectLst/>
                <a:ea typeface="+mn-ea"/>
                <a:cs typeface="+mn-cs"/>
              </a:rPr>
              <a:t>applies to certain services and options. If you</a:t>
            </a:r>
            <a:r>
              <a:rPr lang="en-US" sz="1100" kern="1200" baseline="0" dirty="0">
                <a:solidFill>
                  <a:schemeClr val="tx1"/>
                </a:solidFill>
                <a:effectLst/>
                <a:ea typeface="+mn-ea"/>
                <a:cs typeface="+mn-cs"/>
              </a:rPr>
              <a:t> are </a:t>
            </a:r>
            <a:r>
              <a:rPr lang="en-US" sz="1100" kern="1200" dirty="0">
                <a:solidFill>
                  <a:schemeClr val="tx1"/>
                </a:solidFill>
                <a:effectLst/>
                <a:ea typeface="+mn-ea"/>
                <a:cs typeface="+mn-cs"/>
              </a:rPr>
              <a:t>a new AWS customer, you can run a free Amazon Elastic Compute Cloud (Amazon EC2) T2 micro instance for a year, while also using a free usage tier for Amazon S3, Amazon Elastic Block Store (Amazon EBS), Elastic Load Balancing, AWS data transfer, and other AWS services.</a:t>
            </a:r>
            <a:br>
              <a:rPr lang="en-US" sz="1100" kern="1200" dirty="0">
                <a:solidFill>
                  <a:schemeClr val="tx1"/>
                </a:solidFill>
                <a:effectLst/>
                <a:ea typeface="+mn-ea"/>
                <a:cs typeface="+mn-cs"/>
              </a:rPr>
            </a:br>
            <a:br>
              <a:rPr lang="en-US" sz="1100" kern="1200" dirty="0">
                <a:solidFill>
                  <a:schemeClr val="tx1"/>
                </a:solidFill>
                <a:effectLst/>
                <a:ea typeface="+mn-ea"/>
                <a:cs typeface="+mn-cs"/>
              </a:rPr>
            </a:br>
            <a:r>
              <a:rPr lang="en-US" sz="1100" kern="1200" dirty="0">
                <a:solidFill>
                  <a:schemeClr val="tx1"/>
                </a:solidFill>
                <a:effectLst/>
                <a:ea typeface="+mn-ea"/>
                <a:cs typeface="+mn-cs"/>
              </a:rPr>
              <a:t>To learn more,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AWS Free Tier</a:t>
            </a:r>
            <a:r>
              <a:rPr lang="en-US" sz="1100" kern="1200" dirty="0">
                <a:solidFill>
                  <a:schemeClr val="tx1"/>
                </a:solidFill>
                <a:effectLst/>
                <a:ea typeface="+mn-ea"/>
                <a:cs typeface="+mn-cs"/>
              </a:rPr>
              <a:t>.</a:t>
            </a:r>
            <a:endParaRPr lang="en-US" sz="1100"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ea typeface="+mn-ea"/>
              <a:cs typeface="+mn-cs"/>
            </a:endParaRPr>
          </a:p>
        </p:txBody>
      </p:sp>
    </p:spTree>
    <p:extLst>
      <p:ext uri="{BB962C8B-B14F-4D97-AF65-F5344CB8AC3E}">
        <p14:creationId xmlns:p14="http://schemas.microsoft.com/office/powerpoint/2010/main" val="3245438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3600452"/>
          </a:xfrm>
        </p:spPr>
        <p:txBody>
          <a:bodyPr/>
          <a:lstStyle/>
          <a:p>
            <a:r>
              <a:rPr lang="en-US" sz="1100" kern="1200" dirty="0">
                <a:solidFill>
                  <a:schemeClr val="tx1"/>
                </a:solidFill>
                <a:effectLst/>
                <a:latin typeface="+mn-lt"/>
                <a:ea typeface="+mn-ea"/>
                <a:cs typeface="+mn-cs"/>
              </a:rPr>
              <a:t>AWS also offers a variety of services for no additional charge.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Amazon Virtual Private Cloud (Amazon VPC)</a:t>
            </a:r>
            <a:r>
              <a:rPr lang="en-US" sz="1100" kern="1200" dirty="0">
                <a:solidFill>
                  <a:schemeClr val="tx1"/>
                </a:solidFill>
                <a:effectLst/>
                <a:latin typeface="+mn-lt"/>
                <a:ea typeface="+mn-ea"/>
                <a:cs typeface="+mn-cs"/>
              </a:rPr>
              <a:t> enables you to provision a logically isolated section of the AWS Cloud where you can launch AWS resources in a virtual network that you define.</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Identity and Access Management (IAM)</a:t>
            </a:r>
            <a:r>
              <a:rPr lang="en-US" sz="1100" kern="1200" dirty="0">
                <a:solidFill>
                  <a:schemeClr val="tx1"/>
                </a:solidFill>
                <a:effectLst/>
                <a:latin typeface="+mn-lt"/>
                <a:ea typeface="+mn-ea"/>
                <a:cs typeface="+mn-cs"/>
              </a:rPr>
              <a:t> controls your users’ access to AWS services and resources.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Consolidated Billing </a:t>
            </a:r>
            <a:r>
              <a:rPr lang="en-US" sz="1100" kern="1200" dirty="0">
                <a:solidFill>
                  <a:schemeClr val="tx1"/>
                </a:solidFill>
                <a:effectLst/>
                <a:latin typeface="+mn-lt"/>
                <a:ea typeface="+mn-ea"/>
                <a:cs typeface="+mn-cs"/>
              </a:rPr>
              <a:t>is a billing feature in AWS Organizations to consolidate payment for multiple AWS accounts or multiple Amazon Internet Services Private Limited (AISPL) accounts*. Consolidated billing provides:</a:t>
            </a:r>
          </a:p>
          <a:p>
            <a:pPr marL="628650" lvl="1" indent="-171450">
              <a:buFont typeface="Arial" panose="020B0604020202020204" pitchFamily="34" charset="0"/>
              <a:buChar char="•"/>
            </a:pPr>
            <a:r>
              <a:rPr lang="en-US" sz="1100" b="1" kern="1200" dirty="0">
                <a:solidFill>
                  <a:schemeClr val="tx1"/>
                </a:solidFill>
                <a:effectLst/>
                <a:latin typeface="+mn-lt"/>
                <a:ea typeface="+mn-ea"/>
                <a:cs typeface="+mn-cs"/>
              </a:rPr>
              <a:t>One bill </a:t>
            </a:r>
            <a:r>
              <a:rPr lang="en-US" sz="1100" kern="1200" dirty="0">
                <a:solidFill>
                  <a:schemeClr val="tx1"/>
                </a:solidFill>
                <a:effectLst/>
                <a:latin typeface="+mn-lt"/>
                <a:ea typeface="+mn-ea"/>
                <a:cs typeface="+mn-cs"/>
              </a:rPr>
              <a:t>for multiple accounts.</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The ability to </a:t>
            </a:r>
            <a:r>
              <a:rPr lang="en-US" sz="1100" b="1" kern="1200" dirty="0">
                <a:solidFill>
                  <a:schemeClr val="tx1"/>
                </a:solidFill>
                <a:effectLst/>
                <a:latin typeface="+mn-lt"/>
                <a:ea typeface="+mn-ea"/>
                <a:cs typeface="+mn-cs"/>
              </a:rPr>
              <a:t>easily track </a:t>
            </a:r>
            <a:r>
              <a:rPr lang="en-US" sz="1100" kern="1200" dirty="0">
                <a:solidFill>
                  <a:schemeClr val="tx1"/>
                </a:solidFill>
                <a:effectLst/>
                <a:latin typeface="+mn-lt"/>
                <a:ea typeface="+mn-ea"/>
                <a:cs typeface="+mn-cs"/>
              </a:rPr>
              <a:t>each account’s charges.</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The opportunity to decrease charges as a result of volume pricing discounts from </a:t>
            </a:r>
            <a:r>
              <a:rPr lang="en-US" sz="1100" b="1" kern="1200" dirty="0">
                <a:solidFill>
                  <a:schemeClr val="tx1"/>
                </a:solidFill>
                <a:effectLst/>
                <a:latin typeface="+mn-lt"/>
                <a:ea typeface="+mn-ea"/>
                <a:cs typeface="+mn-cs"/>
              </a:rPr>
              <a:t>combined usage</a:t>
            </a:r>
            <a:r>
              <a:rPr lang="en-US" sz="11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And you can consolidate all of your accounts using Consolidated Billing and get tiered benefits.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is an even easier way for you to quickly deploy and manage applications in the AWS Cloud.</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CloudFormation</a:t>
            </a:r>
            <a:r>
              <a:rPr lang="en-US" sz="1100" kern="1200" dirty="0">
                <a:solidFill>
                  <a:schemeClr val="tx1"/>
                </a:solidFill>
                <a:effectLst/>
                <a:latin typeface="+mn-lt"/>
                <a:ea typeface="+mn-ea"/>
                <a:cs typeface="+mn-cs"/>
              </a:rPr>
              <a:t> gives developers and systems administrators an easy way to create a collection of related AWS resources and provision them in an orderly and predictable fashion.</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Automatic Scaling</a:t>
            </a:r>
            <a:r>
              <a:rPr lang="en-US" sz="1100" kern="1200" dirty="0">
                <a:solidFill>
                  <a:schemeClr val="tx1"/>
                </a:solidFill>
                <a:effectLst/>
                <a:latin typeface="+mn-lt"/>
                <a:ea typeface="+mn-ea"/>
                <a:cs typeface="+mn-cs"/>
              </a:rPr>
              <a:t> automatically adds or removes resources according to conditions you define. The resources you are using increase seamlessly during demand spikes to maintain performance and decrease automatically during demand lulls to minimize costs.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OpsWorks </a:t>
            </a:r>
            <a:r>
              <a:rPr lang="en-US" sz="1100" kern="1200" dirty="0">
                <a:solidFill>
                  <a:schemeClr val="tx1"/>
                </a:solidFill>
                <a:effectLst/>
                <a:latin typeface="+mn-lt"/>
                <a:ea typeface="+mn-ea"/>
                <a:cs typeface="+mn-cs"/>
              </a:rPr>
              <a:t>is an application management service that makes it easy to deploy and operate applications of all shapes and sizes.</a:t>
            </a:r>
          </a:p>
          <a:p>
            <a:pPr marL="0" indent="0">
              <a:buFont typeface="Arial" panose="020B0604020202020204" pitchFamily="34" charset="0"/>
              <a:buNone/>
            </a:pP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Though there is no charge for these services, there might be charges associated with other AWS services used with these services. For example, when you automatically scale additional EC2 instances, there will be charges for those instances.</a:t>
            </a:r>
          </a:p>
          <a:p>
            <a:endParaRPr lang="en-US" sz="1100" kern="1200" dirty="0">
              <a:solidFill>
                <a:schemeClr val="tx1"/>
              </a:solidFill>
              <a:effectLst/>
              <a:latin typeface="+mn-lt"/>
              <a:ea typeface="+mn-ea"/>
              <a:cs typeface="+mn-cs"/>
            </a:endParaRPr>
          </a:p>
          <a:p>
            <a:pPr algn="l"/>
            <a:r>
              <a:rPr lang="en-US" sz="1100" kern="1200" dirty="0">
                <a:solidFill>
                  <a:schemeClr val="tx1"/>
                </a:solidFill>
                <a:effectLst/>
                <a:latin typeface="+mn-lt"/>
                <a:ea typeface="+mn-ea"/>
                <a:cs typeface="+mn-cs"/>
              </a:rPr>
              <a:t>* Note: </a:t>
            </a:r>
            <a:r>
              <a:rPr lang="en-US" sz="1100" dirty="0"/>
              <a:t>The main difference between AWS accounts and AISPL accounts is the </a:t>
            </a:r>
            <a:r>
              <a:rPr lang="en-US" sz="1100" dirty="0">
                <a:hlinkClick r:id="rId3"/>
              </a:rPr>
              <a:t>seller of record</a:t>
            </a:r>
            <a:r>
              <a:rPr lang="en-US" sz="1100" dirty="0"/>
              <a:t>. AWS accounts are administered by Amazon Web Services, Inc., but AISPL accounts are administered by Amazon Internet Services Private Limited. If you used an Indian address when you created your account, your account's default seller of record is AISPL.</a:t>
            </a:r>
            <a:r>
              <a:rPr lang="en-US" sz="1100" baseline="0" dirty="0"/>
              <a:t> </a:t>
            </a:r>
            <a:r>
              <a:rPr lang="en-US" sz="1100" dirty="0"/>
              <a:t>By default, AISPL accounts are billed in Indian Rupees (INR).</a:t>
            </a:r>
          </a:p>
          <a:p>
            <a:endParaRPr lang="en-US" sz="14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01024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51564"/>
          </a:xfrm>
        </p:spPr>
        <p:txBody>
          <a:bodyPr/>
          <a:lstStyle/>
          <a:p>
            <a:r>
              <a:rPr lang="en-US" sz="1100" kern="1200" dirty="0">
                <a:solidFill>
                  <a:schemeClr val="tx1"/>
                </a:solidFill>
                <a:effectLst/>
                <a:ea typeface="+mn-ea"/>
                <a:cs typeface="+mn-cs"/>
              </a:rPr>
              <a:t>In summary, while the number and types of services offered by AWS have increased dramatically, our philosophy on pricing has not changed. At the end of each month, you pay only for what you use, and you can start or stop using a product at any time. No long-term contracts are required. </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The best way to estimate costs is to examine the fundamental characteristics for each AWS service, estimate your usage for each characteristic, and then map that usage to the prices that are posted on the AWS website. The service pricing strategy gives you the</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flexibility to choose the services that you need for each project and to pay only for what you use.</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There are several free AWS services, including: </a:t>
            </a:r>
          </a:p>
          <a:p>
            <a:pPr marL="171450" lvl="0" indent="-171450">
              <a:buFont typeface="Arial" panose="020B0604020202020204" pitchFamily="34" charset="0"/>
              <a:buChar char="•"/>
            </a:pPr>
            <a:r>
              <a:rPr lang="en-US" sz="1100" kern="1200" dirty="0">
                <a:solidFill>
                  <a:schemeClr val="tx1"/>
                </a:solidFill>
                <a:effectLst/>
                <a:ea typeface="+mn-ea"/>
                <a:cs typeface="+mn-cs"/>
              </a:rPr>
              <a:t>Amazon VPC</a:t>
            </a:r>
          </a:p>
          <a:p>
            <a:pPr marL="171450" lvl="0" indent="-171450">
              <a:buFont typeface="Arial" panose="020B0604020202020204" pitchFamily="34" charset="0"/>
              <a:buChar char="•"/>
            </a:pPr>
            <a:r>
              <a:rPr lang="en-US" sz="1100" kern="1200" dirty="0">
                <a:solidFill>
                  <a:schemeClr val="tx1"/>
                </a:solidFill>
                <a:effectLst/>
                <a:ea typeface="+mn-ea"/>
                <a:cs typeface="+mn-cs"/>
              </a:rPr>
              <a:t>Elastic Beanstalk</a:t>
            </a:r>
          </a:p>
          <a:p>
            <a:pPr marL="171450" lvl="0" indent="-171450">
              <a:buFont typeface="Arial" panose="020B0604020202020204" pitchFamily="34" charset="0"/>
              <a:buChar char="•"/>
            </a:pPr>
            <a:r>
              <a:rPr lang="en-US" sz="1100" kern="1200" dirty="0">
                <a:solidFill>
                  <a:schemeClr val="tx1"/>
                </a:solidFill>
                <a:effectLst/>
                <a:ea typeface="+mn-ea"/>
                <a:cs typeface="+mn-cs"/>
              </a:rPr>
              <a:t>AWS CloudFormation</a:t>
            </a:r>
          </a:p>
          <a:p>
            <a:pPr marL="171450" lvl="0" indent="-171450">
              <a:buFont typeface="Arial" panose="020B0604020202020204" pitchFamily="34" charset="0"/>
              <a:buChar char="•"/>
            </a:pPr>
            <a:r>
              <a:rPr lang="en-US" sz="1100" kern="1200" dirty="0">
                <a:solidFill>
                  <a:schemeClr val="tx1"/>
                </a:solidFill>
                <a:effectLst/>
                <a:ea typeface="+mn-ea"/>
                <a:cs typeface="+mn-cs"/>
              </a:rPr>
              <a:t>IAM</a:t>
            </a:r>
          </a:p>
          <a:p>
            <a:pPr marL="171450" lvl="0" indent="-171450">
              <a:buFont typeface="Arial" panose="020B0604020202020204" pitchFamily="34" charset="0"/>
              <a:buChar char="•"/>
            </a:pPr>
            <a:r>
              <a:rPr lang="en-US" sz="1100" kern="1200" dirty="0">
                <a:solidFill>
                  <a:schemeClr val="tx1"/>
                </a:solidFill>
                <a:effectLst/>
                <a:ea typeface="+mn-ea"/>
                <a:cs typeface="+mn-cs"/>
              </a:rPr>
              <a:t>Automatic scaling</a:t>
            </a:r>
            <a:r>
              <a:rPr lang="en-US" sz="1100" kern="1200" baseline="0" dirty="0">
                <a:solidFill>
                  <a:schemeClr val="tx1"/>
                </a:solidFill>
                <a:effectLst/>
                <a:ea typeface="+mn-ea"/>
                <a:cs typeface="+mn-cs"/>
              </a:rPr>
              <a:t> services</a:t>
            </a:r>
            <a:endParaRPr lang="en-US" sz="1100" kern="1200" dirty="0">
              <a:solidFill>
                <a:schemeClr val="tx1"/>
              </a:solidFill>
              <a:effectLst/>
              <a:ea typeface="+mn-ea"/>
              <a:cs typeface="+mn-cs"/>
            </a:endParaRPr>
          </a:p>
          <a:p>
            <a:pPr marL="171450" lvl="0" indent="-171450">
              <a:buFont typeface="Arial" panose="020B0604020202020204" pitchFamily="34" charset="0"/>
              <a:buChar char="•"/>
            </a:pPr>
            <a:r>
              <a:rPr lang="en-US" sz="1100" kern="1200" dirty="0">
                <a:solidFill>
                  <a:schemeClr val="tx1"/>
                </a:solidFill>
                <a:effectLst/>
                <a:ea typeface="+mn-ea"/>
                <a:cs typeface="+mn-cs"/>
              </a:rPr>
              <a:t>AWS OpsWorks</a:t>
            </a:r>
          </a:p>
          <a:p>
            <a:pPr marL="171450" lvl="0" indent="-171450">
              <a:buFont typeface="Arial" panose="020B0604020202020204" pitchFamily="34" charset="0"/>
              <a:buChar char="•"/>
            </a:pPr>
            <a:r>
              <a:rPr lang="en-US" sz="1100" kern="1200" dirty="0">
                <a:solidFill>
                  <a:schemeClr val="tx1"/>
                </a:solidFill>
                <a:effectLst/>
                <a:ea typeface="+mn-ea"/>
                <a:cs typeface="+mn-cs"/>
              </a:rPr>
              <a:t>Consolidated Billing </a:t>
            </a:r>
          </a:p>
          <a:p>
            <a:r>
              <a:rPr lang="en-US" sz="1100" kern="1200" dirty="0">
                <a:solidFill>
                  <a:schemeClr val="tx1"/>
                </a:solidFill>
                <a:effectLst/>
                <a:ea typeface="+mn-ea"/>
                <a:cs typeface="+mn-cs"/>
              </a:rPr>
              <a:t>While the services themselves are free, the resources that they provision might not be free. Additionally, there is no charge for inbound data or data transfer between services within the same AWS Region.</a:t>
            </a:r>
            <a:r>
              <a:rPr lang="en-US" sz="1100" kern="1200" baseline="0" dirty="0">
                <a:solidFill>
                  <a:schemeClr val="tx1"/>
                </a:solidFill>
                <a:effectLst/>
                <a:ea typeface="+mn-ea"/>
                <a:cs typeface="+mn-cs"/>
              </a:rPr>
              <a:t> H</a:t>
            </a:r>
            <a:r>
              <a:rPr lang="en-US" sz="1100" kern="1200" dirty="0">
                <a:solidFill>
                  <a:schemeClr val="tx1"/>
                </a:solidFill>
                <a:effectLst/>
                <a:ea typeface="+mn-ea"/>
                <a:cs typeface="+mn-cs"/>
              </a:rPr>
              <a:t>owever, outbound data transfer costs are tiered.</a:t>
            </a:r>
            <a:br>
              <a:rPr lang="en-US" sz="1100" kern="1200" dirty="0">
                <a:solidFill>
                  <a:schemeClr val="tx1"/>
                </a:solidFill>
                <a:effectLst/>
                <a:ea typeface="+mn-ea"/>
                <a:cs typeface="+mn-cs"/>
              </a:rPr>
            </a:br>
            <a:br>
              <a:rPr lang="en-US" sz="1100" kern="1200" dirty="0">
                <a:solidFill>
                  <a:schemeClr val="tx1"/>
                </a:solidFill>
                <a:effectLst/>
                <a:ea typeface="+mn-ea"/>
                <a:cs typeface="+mn-cs"/>
              </a:rPr>
            </a:br>
            <a:r>
              <a:rPr lang="en-US" sz="1100" kern="1200" dirty="0">
                <a:solidFill>
                  <a:schemeClr val="tx1"/>
                </a:solidFill>
                <a:effectLst/>
                <a:ea typeface="+mn-ea"/>
                <a:cs typeface="+mn-cs"/>
              </a:rPr>
              <a:t>To learn more about pricing, see: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hlinkClick r:id="rId3"/>
              </a:rPr>
              <a:t>AWS pricing</a:t>
            </a:r>
            <a:endParaRPr lang="en-US" sz="1100"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hlinkClick r:id="rId4"/>
              </a:rPr>
              <a:t>AWS pricing overview</a:t>
            </a:r>
            <a:endParaRPr lang="en-US" sz="1100" dirty="0">
              <a:ea typeface="Amazon Ember Light" panose="020B0403020204020204" pitchFamily="34" charset="0"/>
              <a:cs typeface="Amazon Ember Light" panose="020B0403020204020204" pitchFamily="34" charset="0"/>
            </a:endParaRPr>
          </a:p>
          <a:p>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780378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Total Cost of Ownership.</a:t>
            </a:r>
          </a:p>
        </p:txBody>
      </p:sp>
    </p:spTree>
    <p:extLst>
      <p:ext uri="{BB962C8B-B14F-4D97-AF65-F5344CB8AC3E}">
        <p14:creationId xmlns:p14="http://schemas.microsoft.com/office/powerpoint/2010/main" val="2393110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42113"/>
          </a:xfrm>
        </p:spPr>
        <p:txBody>
          <a:bodyPr/>
          <a:lstStyle/>
          <a:p>
            <a:r>
              <a:rPr lang="en-US" sz="1100" kern="1200" dirty="0">
                <a:solidFill>
                  <a:schemeClr val="tx1"/>
                </a:solidFill>
                <a:effectLst/>
                <a:latin typeface="+mn-lt"/>
                <a:ea typeface="+mn-ea"/>
                <a:cs typeface="+mn-cs"/>
              </a:rPr>
              <a:t>On-premises versus cloud is a question that many businesses ask. The difference between these two options is how they are deployed.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 on-premises infrastructure is installed locally on a company’s own computers and servers. There are several fixed costs, also known as </a:t>
            </a:r>
            <a:r>
              <a:rPr lang="en-US" sz="1100" i="1" kern="1200" dirty="0">
                <a:solidFill>
                  <a:schemeClr val="tx1"/>
                </a:solidFill>
                <a:effectLst/>
                <a:latin typeface="+mn-lt"/>
                <a:ea typeface="+mn-ea"/>
                <a:cs typeface="+mn-cs"/>
              </a:rPr>
              <a:t>capital expenses</a:t>
            </a:r>
            <a:r>
              <a:rPr lang="en-US" sz="1100" kern="1200" dirty="0">
                <a:solidFill>
                  <a:schemeClr val="tx1"/>
                </a:solidFill>
                <a:effectLst/>
                <a:latin typeface="+mn-lt"/>
                <a:ea typeface="+mn-ea"/>
                <a:cs typeface="+mn-cs"/>
              </a:rPr>
              <a:t>, that are associated with the traditional infrastructure. Capital expenses include facilities, hardware, licenses, and maintenance staff. Scaling up can be expensive and time-consuming. Scaling down does not reduce fixed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cloud infrastructure is purchased from a service provider who builds and maintains the facilities, hardware, and maintenance staff. A customer pays for what is used. Scaling up or down is simple. Costs are easy to estimate because they depend on service use.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It is difficult to compare an on-premises IT delivery model with the AWS Cloud. The two are different because they use different concepts and terms. </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Using on-premises IT involves a discussion that is based on capital expenditure, long planning cycles, and multiple components to buy, build, manage, and refresh resources over time.</a:t>
            </a:r>
          </a:p>
          <a:p>
            <a:pPr lvl="0"/>
            <a:r>
              <a:rPr lang="en-US" sz="1100" kern="1200" dirty="0">
                <a:solidFill>
                  <a:schemeClr val="tx1"/>
                </a:solidFill>
                <a:effectLst/>
                <a:latin typeface="+mn-lt"/>
                <a:ea typeface="+mn-ea"/>
                <a:cs typeface="+mn-cs"/>
              </a:rPr>
              <a:t>Using the AWS Cloud involves a discussion about flexibility, agility, and consumption-based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So, how can you identify the best option?</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4212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identify the best option by comparing the on-premises solution to a cloud solution. Total Cost of Ownership (or TCO) is a financial estimate that is intended to help buyers and owners determine the direct and indirect costs of a product or system. TCO includes the cost of a service, plus all the costs that are associated with owning the service.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might want to compare the costs of running an entire infrastructure environment for a specific workload in an on-premises or collocation facility to the same workload running on a cloud-based infrastructure. This comparison is done for budgeting purposes or to build a business case for business decisions about the optimal deployment solution.</a:t>
            </a:r>
          </a:p>
        </p:txBody>
      </p:sp>
    </p:spTree>
    <p:extLst>
      <p:ext uri="{BB962C8B-B14F-4D97-AF65-F5344CB8AC3E}">
        <p14:creationId xmlns:p14="http://schemas.microsoft.com/office/powerpoint/2010/main" val="1376060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345725"/>
          </a:xfrm>
        </p:spPr>
        <p:txBody>
          <a:bodyPr/>
          <a:lstStyle/>
          <a:p>
            <a:r>
              <a:rPr lang="en-US" sz="1100" kern="1200" dirty="0">
                <a:solidFill>
                  <a:schemeClr val="tx1"/>
                </a:solidFill>
                <a:effectLst/>
                <a:latin typeface="+mn-lt"/>
                <a:ea typeface="+mn-ea"/>
                <a:cs typeface="+mn-cs"/>
              </a:rPr>
              <a:t>Some of the costs that are associated with data center management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include: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Server</a:t>
            </a:r>
            <a:r>
              <a:rPr lang="en-US" sz="1100" kern="1200" dirty="0">
                <a:solidFill>
                  <a:schemeClr val="tx1"/>
                </a:solidFill>
                <a:effectLst/>
                <a:latin typeface="+mn-lt"/>
                <a:ea typeface="+mn-ea"/>
                <a:cs typeface="+mn-cs"/>
              </a:rPr>
              <a:t> costs for both hardware and software, and facilities costs to house the equipment.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Storage</a:t>
            </a:r>
            <a:r>
              <a:rPr lang="en-US" sz="1100" kern="1200" dirty="0">
                <a:solidFill>
                  <a:schemeClr val="tx1"/>
                </a:solidFill>
                <a:effectLst/>
                <a:latin typeface="+mn-lt"/>
                <a:ea typeface="+mn-ea"/>
                <a:cs typeface="+mn-cs"/>
              </a:rPr>
              <a:t> costs for the hardware, administration, and facilities.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Network</a:t>
            </a:r>
            <a:r>
              <a:rPr lang="en-US" sz="1100" kern="1200" dirty="0">
                <a:solidFill>
                  <a:schemeClr val="tx1"/>
                </a:solidFill>
                <a:effectLst/>
                <a:latin typeface="+mn-lt"/>
                <a:ea typeface="+mn-ea"/>
                <a:cs typeface="+mn-cs"/>
              </a:rPr>
              <a:t> costs for hardware, administration, and facilities.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And </a:t>
            </a:r>
            <a:r>
              <a:rPr lang="en-US" sz="1100" b="1" kern="1200" dirty="0">
                <a:solidFill>
                  <a:schemeClr val="tx1"/>
                </a:solidFill>
                <a:effectLst/>
                <a:latin typeface="+mn-lt"/>
                <a:ea typeface="+mn-ea"/>
                <a:cs typeface="+mn-cs"/>
              </a:rPr>
              <a:t>IT labor </a:t>
            </a:r>
            <a:r>
              <a:rPr lang="en-US" sz="1100" kern="1200" dirty="0">
                <a:solidFill>
                  <a:schemeClr val="tx1"/>
                </a:solidFill>
                <a:effectLst/>
                <a:latin typeface="+mn-lt"/>
                <a:ea typeface="+mn-ea"/>
                <a:cs typeface="+mn-cs"/>
              </a:rPr>
              <a:t>costs that are required to administer the entire solution.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you compare an on-premises to cloud solution, it is important to accurately assess the true costs of both options. With the cloud, most costs are upfront and readily calculated. For example, cloud providers give transparent pricing based on different usage metrics, such as RAM, storage, and bandwidth, among others. Pricing is frequently fixed per unit of time.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Customers gain certainty over pricing and are then able to readily calculate costs based on several different usage estimates.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Compare this process to on-premises technology. Though they are sometimes difficult to determine, calculations of in-house costs must take into account all:</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Direct costs </a:t>
            </a:r>
            <a:r>
              <a:rPr lang="en-US" sz="1100" kern="1200" dirty="0">
                <a:solidFill>
                  <a:schemeClr val="tx1"/>
                </a:solidFill>
                <a:effectLst/>
                <a:latin typeface="+mn-lt"/>
                <a:ea typeface="+mn-ea"/>
                <a:cs typeface="+mn-cs"/>
              </a:rPr>
              <a:t>that accompany running a server—like power, floor space, storage, and IT operations to manage those resources.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Indirect costs </a:t>
            </a:r>
            <a:r>
              <a:rPr lang="en-US" sz="1100" kern="1200" dirty="0">
                <a:solidFill>
                  <a:schemeClr val="tx1"/>
                </a:solidFill>
                <a:effectLst/>
                <a:latin typeface="+mn-lt"/>
                <a:ea typeface="+mn-ea"/>
                <a:cs typeface="+mn-cs"/>
              </a:rPr>
              <a:t>of running a server, like network and storage infrastructure.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This diagram is conceptual, and it does not include every cost item. For example, depending on the solution you are implementing, software costs can include database, management, and middle-tier costs. Facilities costs can include upgrades, maintenance, building security, taxes, and so on. IT labor costs can include security administration and application administration costs.  This diagram</a:t>
            </a:r>
            <a:r>
              <a:rPr lang="en-US" sz="1100" kern="1200" baseline="0" dirty="0">
                <a:solidFill>
                  <a:schemeClr val="tx1"/>
                </a:solidFill>
                <a:effectLst/>
                <a:latin typeface="+mn-lt"/>
                <a:ea typeface="+mn-ea"/>
                <a:cs typeface="+mn-cs"/>
              </a:rPr>
              <a:t> include</a:t>
            </a:r>
            <a:r>
              <a:rPr lang="en-US" sz="1100" kern="1200" dirty="0">
                <a:solidFill>
                  <a:schemeClr val="tx1"/>
                </a:solidFill>
                <a:effectLst/>
                <a:latin typeface="+mn-lt"/>
                <a:ea typeface="+mn-ea"/>
                <a:cs typeface="+mn-cs"/>
              </a:rPr>
              <a:t>s an abbreviated list to demonstrate the type of costs that are involved in data center maintenance. </a:t>
            </a:r>
          </a:p>
        </p:txBody>
      </p:sp>
    </p:spTree>
    <p:extLst>
      <p:ext uri="{BB962C8B-B14F-4D97-AF65-F5344CB8AC3E}">
        <p14:creationId xmlns:p14="http://schemas.microsoft.com/office/powerpoint/2010/main" val="393653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81747"/>
          </a:xfrm>
        </p:spPr>
        <p:txBody>
          <a:bodyPr/>
          <a:lstStyle/>
          <a:p>
            <a:r>
              <a:rPr lang="en-US" sz="1100" kern="1200" dirty="0">
                <a:solidFill>
                  <a:schemeClr val="tx1"/>
                </a:solidFill>
                <a:effectLst/>
                <a:latin typeface="+mn-lt"/>
                <a:ea typeface="+mn-ea"/>
                <a:cs typeface="+mn-cs"/>
              </a:rPr>
              <a:t>Here is a sample cost comparison. This example shows a cost comparison for an on-premises solution and a cloud solution over 3 years. For this comparison, two similar environments were constructed to represent the on-premises and AWS environments. Additional direct and indirect costs that are associated with the on-premises solution were not included. The components of the on-premises solution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1 virtual machine with 4 CPUs, 16 GB of RAM, and a Linux operating system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Average utilization is 100</a:t>
            </a:r>
            <a:r>
              <a:rPr lang="en-US" sz="1100" kern="1200" baseline="0" dirty="0">
                <a:solidFill>
                  <a:schemeClr val="tx1"/>
                </a:solidFill>
                <a:effectLst/>
                <a:latin typeface="+mn-lt"/>
                <a:ea typeface="+mn-ea"/>
                <a:cs typeface="+mn-cs"/>
              </a:rPr>
              <a:t> percent</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Optimized by RAM</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components of a comparable AWS environment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1 m4.xlarge instance with 4 CPUs, 16 GB of RAM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instance type is a 3-year Partial Upfront Reserved Instance</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on-premises 3-year total cost is $167,422. The AWS Cloud 3-year total cost is $7,509, which is a 96</a:t>
            </a:r>
            <a:r>
              <a:rPr lang="en-US" sz="1100" kern="1200" baseline="0" dirty="0">
                <a:solidFill>
                  <a:schemeClr val="tx1"/>
                </a:solidFill>
                <a:effectLst/>
                <a:latin typeface="+mn-lt"/>
                <a:ea typeface="+mn-ea"/>
                <a:cs typeface="+mn-cs"/>
              </a:rPr>
              <a:t> percent</a:t>
            </a:r>
            <a:r>
              <a:rPr lang="en-US" sz="1100" kern="1200" dirty="0">
                <a:solidFill>
                  <a:schemeClr val="tx1"/>
                </a:solidFill>
                <a:effectLst/>
                <a:latin typeface="+mn-lt"/>
                <a:ea typeface="+mn-ea"/>
                <a:cs typeface="+mn-cs"/>
              </a:rPr>
              <a:t> savings over the on-premises solution. Thus, the 3-year total savings on cloud infrastructure would be $159,913. This comparison helps a business clearly understand the differences between the alternatives.</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What is the difference in the costs?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Remember, the on-premises solution is predicted. It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continues to incur costs whether the capacity is used.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contrast, the AWS solution is commissioned when needed and decommissioned when the resources are no longer in use, which results in lower overall costs.</a:t>
            </a:r>
          </a:p>
        </p:txBody>
      </p:sp>
    </p:spTree>
    <p:extLst>
      <p:ext uri="{BB962C8B-B14F-4D97-AF65-F5344CB8AC3E}">
        <p14:creationId xmlns:p14="http://schemas.microsoft.com/office/powerpoint/2010/main" val="126918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55634"/>
            <a:ext cx="5486400" cy="3600450"/>
          </a:xfrm>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Fundamentals of Pricing</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Total Cost of Ownership</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Organizations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Billing and Cost Management</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Technical Support</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The module also includes an instructor-led demonstration that will show you how</a:t>
            </a:r>
            <a:r>
              <a:rPr lang="en-US" sz="1100" kern="1200" baseline="0" dirty="0">
                <a:solidFill>
                  <a:schemeClr val="tx1"/>
                </a:solidFill>
                <a:effectLst/>
                <a:latin typeface="+mn-lt"/>
                <a:ea typeface="+mn-ea"/>
                <a:cs typeface="+mn-cs"/>
              </a:rPr>
              <a:t> to interact with the billing dashboard.</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an activity that challenges you to estimate</a:t>
            </a:r>
            <a:r>
              <a:rPr lang="en-US" sz="1100" kern="1200" baseline="0" dirty="0">
                <a:solidFill>
                  <a:schemeClr val="tx1"/>
                </a:solidFill>
                <a:effectLst/>
                <a:latin typeface="+mn-lt"/>
                <a:ea typeface="+mn-ea"/>
                <a:cs typeface="+mn-cs"/>
              </a:rPr>
              <a:t> the costs for a company by using the AWS Pricing Calculator.</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be used to test your understanding of the key concepts that are covered in this module.</a:t>
            </a:r>
          </a:p>
          <a:p>
            <a:pPr marL="0" indent="0">
              <a:buFont typeface="Arial" panose="020B0604020202020204" pitchFamily="34" charset="0"/>
              <a:buNone/>
            </a:pP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40530"/>
          </a:xfrm>
        </p:spPr>
        <p:txBody>
          <a:bodyPr/>
          <a:lstStyle/>
          <a:p>
            <a:r>
              <a:rPr lang="en-US" sz="1100" kern="1200" dirty="0">
                <a:solidFill>
                  <a:schemeClr val="tx1"/>
                </a:solidFill>
                <a:effectLst/>
                <a:latin typeface="+mn-lt"/>
                <a:ea typeface="+mn-ea"/>
                <a:cs typeface="+mn-cs"/>
              </a:rPr>
              <a:t>AWS offers the </a:t>
            </a:r>
            <a:r>
              <a:rPr lang="en-US" sz="1100" b="1" kern="1200" dirty="0">
                <a:solidFill>
                  <a:schemeClr val="tx1"/>
                </a:solidFill>
                <a:effectLst/>
                <a:latin typeface="+mn-lt"/>
                <a:ea typeface="+mn-ea"/>
                <a:cs typeface="+mn-cs"/>
              </a:rPr>
              <a:t>AWS Pricing Calculator</a:t>
            </a:r>
            <a:r>
              <a:rPr lang="en-US" sz="1100" kern="1200" dirty="0">
                <a:solidFill>
                  <a:schemeClr val="tx1"/>
                </a:solidFill>
                <a:effectLst/>
                <a:latin typeface="+mn-lt"/>
                <a:ea typeface="+mn-ea"/>
                <a:cs typeface="+mn-cs"/>
              </a:rPr>
              <a:t> to help you estimate a monthly AWS bill. You can use this tool</a:t>
            </a:r>
            <a:r>
              <a:rPr lang="en-US" sz="1100" kern="1200" baseline="0" dirty="0">
                <a:solidFill>
                  <a:schemeClr val="tx1"/>
                </a:solidFill>
                <a:effectLst/>
                <a:latin typeface="+mn-lt"/>
                <a:ea typeface="+mn-ea"/>
                <a:cs typeface="+mn-cs"/>
              </a:rPr>
              <a:t> to </a:t>
            </a:r>
            <a:r>
              <a:rPr lang="en-US" sz="1100" dirty="0"/>
              <a:t>explore AWS services and create an estimate for the cost of your use cases on AWS. You can model your solutions before building them, explore the price points and calculations behind your estimate, and find the available instance types and contract terms that meet your needs. This enables you to make informed decisions about using AWS. You can plan your AWS costs and usage or price out setting up a new set of instances and services.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Pricing Calculator </a:t>
            </a:r>
            <a:r>
              <a:rPr lang="en-US" sz="1100" kern="1200" dirty="0">
                <a:solidFill>
                  <a:schemeClr val="tx1"/>
                </a:solidFill>
                <a:effectLst/>
                <a:latin typeface="+mn-lt"/>
                <a:ea typeface="+mn-ea"/>
                <a:cs typeface="+mn-cs"/>
              </a:rPr>
              <a:t>helps you: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Estimate monthly costs of AWS services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Identify opportunities for cost reduction</a:t>
            </a:r>
          </a:p>
          <a:p>
            <a:pPr marL="171450" lvl="0" indent="-171450">
              <a:buFont typeface="Arial" panose="020B0604020202020204" pitchFamily="34" charset="0"/>
              <a:buChar char="•"/>
            </a:pPr>
            <a:r>
              <a:rPr lang="en-US" sz="1100" dirty="0"/>
              <a:t>Model your solutions before building them</a:t>
            </a:r>
          </a:p>
          <a:p>
            <a:pPr marL="171450" lvl="0" indent="-171450">
              <a:buFont typeface="Arial" panose="020B0604020202020204" pitchFamily="34" charset="0"/>
              <a:buChar char="•"/>
            </a:pPr>
            <a:r>
              <a:rPr lang="en-US" sz="1100" dirty="0"/>
              <a:t>Explore price points and calculations behind your estimate</a:t>
            </a:r>
          </a:p>
          <a:p>
            <a:pPr marL="171450" lvl="0" indent="-171450">
              <a:buFont typeface="Arial" panose="020B0604020202020204" pitchFamily="34" charset="0"/>
              <a:buChar char="•"/>
            </a:pPr>
            <a:r>
              <a:rPr lang="en-US" sz="1100" dirty="0"/>
              <a:t>Find the available instance types and contract terms that meet your needs</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AWS Pricing Calculator enables you to name your estimate and create and name groups of services. </a:t>
            </a:r>
            <a:r>
              <a:rPr lang="en-US" sz="1100" i="1" dirty="0"/>
              <a:t>Groups</a:t>
            </a:r>
            <a:r>
              <a:rPr lang="en-US" sz="1100" dirty="0"/>
              <a:t> are containers that you add services to in order to organize and build your estimate. You can organize your groups and services by cost-center, department, product architecture, etc.</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For more information,</a:t>
            </a:r>
            <a:r>
              <a:rPr lang="en-US" sz="1100" kern="1200" baseline="0" dirty="0">
                <a:solidFill>
                  <a:schemeClr val="tx1"/>
                </a:solidFill>
                <a:effectLst/>
                <a:latin typeface="+mn-lt"/>
                <a:ea typeface="+mn-ea"/>
                <a:cs typeface="+mn-cs"/>
              </a:rPr>
              <a:t> see the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AWS Pricing Calculator website</a:t>
            </a:r>
            <a:r>
              <a:rPr lang="en-US" sz="1100" kern="1200" baseline="0" dirty="0">
                <a:solidFill>
                  <a:schemeClr val="tx1"/>
                </a:solidFill>
                <a:effectLst/>
                <a:latin typeface="+mn-lt"/>
                <a:ea typeface="+mn-ea"/>
                <a:cs typeface="+mn-cs"/>
              </a:rPr>
              <a:t>.</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28504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Pricing Calculator estimates are broken into:</a:t>
            </a:r>
          </a:p>
          <a:p>
            <a:pPr marL="171450" indent="-171450">
              <a:buFont typeface="Arial" panose="020B0604020202020204" pitchFamily="34" charset="0"/>
              <a:buChar char="•"/>
            </a:pPr>
            <a:r>
              <a:rPr lang="en-US" dirty="0"/>
              <a:t>The total for your </a:t>
            </a:r>
            <a:r>
              <a:rPr lang="en-US" b="0" dirty="0"/>
              <a:t>first 12 months – </a:t>
            </a:r>
            <a:r>
              <a:rPr lang="en-US" dirty="0"/>
              <a:t>The total estimate for your current group and all of the services and groups in your current group. It combines the upfront and monthly estimates. </a:t>
            </a:r>
            <a:endParaRPr lang="en-US" b="0" dirty="0"/>
          </a:p>
          <a:p>
            <a:pPr marL="171450" indent="-171450">
              <a:buFont typeface="Arial" panose="020B0604020202020204" pitchFamily="34" charset="0"/>
              <a:buChar char="•"/>
            </a:pPr>
            <a:r>
              <a:rPr lang="en-US" b="0" dirty="0"/>
              <a:t>Y</a:t>
            </a:r>
            <a:r>
              <a:rPr lang="en-US" dirty="0"/>
              <a:t>our total upfront – How much you are estimated to pay upfront as you set up your AWS stack.</a:t>
            </a:r>
          </a:p>
          <a:p>
            <a:pPr marL="171450" indent="-171450">
              <a:buFont typeface="Arial" panose="020B0604020202020204" pitchFamily="34" charset="0"/>
              <a:buChar char="•"/>
            </a:pPr>
            <a:r>
              <a:rPr lang="en-US" dirty="0"/>
              <a:t>Your total monthly – How much you're estimated to spend every month while you run your AWS stack.</a:t>
            </a:r>
          </a:p>
          <a:p>
            <a:endParaRPr lang="en-US" dirty="0"/>
          </a:p>
          <a:p>
            <a:r>
              <a:rPr lang="en-US" dirty="0"/>
              <a:t>Within a group, you can see how much each service is estimated to cost. If you want to price out different ways to build your AWS setup, you can use different groups for each variation of your setup and compare the estimates for the different setups.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see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Reading an estimate</a:t>
            </a:r>
            <a:r>
              <a:rPr lang="en-US" dirty="0"/>
              <a:t>.</a:t>
            </a:r>
          </a:p>
          <a:p>
            <a:endParaRPr lang="en-US" dirty="0"/>
          </a:p>
        </p:txBody>
      </p:sp>
    </p:spTree>
    <p:extLst>
      <p:ext uri="{BB962C8B-B14F-4D97-AF65-F5344CB8AC3E}">
        <p14:creationId xmlns:p14="http://schemas.microsoft.com/office/powerpoint/2010/main" val="274128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Break up into groups of four or five and use the AWS Pricing Calculator and the specifications provided to develop a cost estimate.</a:t>
            </a:r>
          </a:p>
          <a:p>
            <a:endParaRPr lang="en-US" sz="1100" dirty="0"/>
          </a:p>
          <a:p>
            <a:r>
              <a:rPr lang="en-US" sz="1100" dirty="0"/>
              <a:t>Be prepared to report your findings back to the class.</a:t>
            </a:r>
          </a:p>
        </p:txBody>
      </p:sp>
    </p:spTree>
    <p:extLst>
      <p:ext uri="{BB962C8B-B14F-4D97-AF65-F5344CB8AC3E}">
        <p14:creationId xmlns:p14="http://schemas.microsoft.com/office/powerpoint/2010/main" val="3420052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2352948"/>
          </a:xfrm>
        </p:spPr>
        <p:txBody>
          <a:bodyPr/>
          <a:lstStyle/>
          <a:p>
            <a:r>
              <a:rPr lang="en-US" sz="1100" kern="1200" dirty="0">
                <a:solidFill>
                  <a:schemeClr val="tx1"/>
                </a:solidFill>
                <a:effectLst/>
                <a:latin typeface="+mn-lt"/>
                <a:ea typeface="+mn-ea"/>
                <a:cs typeface="+mn-cs"/>
              </a:rPr>
              <a:t>Hard benefits include reduced spending on compute, storage, networking, and security. They</a:t>
            </a:r>
            <a:r>
              <a:rPr lang="en-US" sz="1100" kern="1200" baseline="0" dirty="0">
                <a:solidFill>
                  <a:schemeClr val="tx1"/>
                </a:solidFill>
                <a:effectLst/>
                <a:latin typeface="+mn-lt"/>
                <a:ea typeface="+mn-ea"/>
                <a:cs typeface="+mn-cs"/>
              </a:rPr>
              <a:t> also include reductions in</a:t>
            </a:r>
            <a:r>
              <a:rPr lang="en-US" sz="1100" kern="1200" dirty="0">
                <a:solidFill>
                  <a:schemeClr val="tx1"/>
                </a:solidFill>
                <a:effectLst/>
                <a:latin typeface="+mn-lt"/>
                <a:ea typeface="+mn-ea"/>
                <a:cs typeface="+mn-cs"/>
              </a:rPr>
              <a:t> hardware and software purchases; reductions in operational costs, backup, and disaster recovery; and a reduction in operations personnel. </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Cloud Total Cost of Ownership </a:t>
            </a:r>
            <a:r>
              <a:rPr lang="en-US" sz="1100" kern="1200" dirty="0">
                <a:solidFill>
                  <a:schemeClr val="tx1"/>
                </a:solidFill>
                <a:effectLst/>
                <a:latin typeface="+mn-lt"/>
                <a:ea typeface="+mn-ea"/>
                <a:cs typeface="+mn-cs"/>
              </a:rPr>
              <a:t>defines what will be spent on the technology after adoption—or what it costs to run</a:t>
            </a:r>
            <a:r>
              <a:rPr lang="en-US" sz="1100" kern="1200" baseline="0" dirty="0">
                <a:solidFill>
                  <a:schemeClr val="tx1"/>
                </a:solidFill>
                <a:effectLst/>
                <a:latin typeface="+mn-lt"/>
                <a:ea typeface="+mn-ea"/>
                <a:cs typeface="+mn-cs"/>
              </a:rPr>
              <a:t> the solution. </a:t>
            </a:r>
            <a:r>
              <a:rPr lang="en-US" sz="1100" kern="1200" dirty="0">
                <a:solidFill>
                  <a:schemeClr val="tx1"/>
                </a:solidFill>
                <a:effectLst/>
                <a:latin typeface="+mn-lt"/>
                <a:ea typeface="+mn-ea"/>
                <a:cs typeface="+mn-cs"/>
              </a:rPr>
              <a:t>Typically, a TCO analysis looks at the as-is on-premises infrastructure and compares it with the cost of the to-be infrastructure state in the cloud. While this difference might be easy to calculate, it might only provide a narrow view of the total financial impact of moving to the cloud.</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a:t>
            </a:r>
            <a:r>
              <a:rPr lang="en-US" sz="1100" b="1" kern="1200" dirty="0">
                <a:solidFill>
                  <a:schemeClr val="tx1"/>
                </a:solidFill>
                <a:effectLst/>
                <a:latin typeface="+mn-lt"/>
                <a:ea typeface="+mn-ea"/>
                <a:cs typeface="+mn-cs"/>
              </a:rPr>
              <a:t>return on investment</a:t>
            </a:r>
            <a:r>
              <a:rPr lang="en-US" sz="1100" b="1" kern="1200" baseline="0" dirty="0">
                <a:solidFill>
                  <a:schemeClr val="tx1"/>
                </a:solidFill>
                <a:effectLst/>
                <a:latin typeface="+mn-lt"/>
                <a:ea typeface="+mn-ea"/>
                <a:cs typeface="+mn-cs"/>
              </a:rPr>
              <a:t> (ROI) </a:t>
            </a:r>
            <a:r>
              <a:rPr lang="en-US" sz="1100" kern="1200" dirty="0">
                <a:solidFill>
                  <a:schemeClr val="tx1"/>
                </a:solidFill>
                <a:effectLst/>
                <a:latin typeface="+mn-lt"/>
                <a:ea typeface="+mn-ea"/>
                <a:cs typeface="+mn-cs"/>
              </a:rPr>
              <a:t>analysis can be used to determine the value that is generated while considering spending and saving. This analysis starts by identifying the hard benefits in terms of direct and visible cost reductions and efficiency improvements.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Next, </a:t>
            </a:r>
            <a:r>
              <a:rPr lang="en-US" sz="1100" b="1" kern="1200" dirty="0">
                <a:solidFill>
                  <a:schemeClr val="tx1"/>
                </a:solidFill>
                <a:effectLst/>
                <a:latin typeface="+mn-lt"/>
                <a:ea typeface="+mn-ea"/>
                <a:cs typeface="+mn-cs"/>
              </a:rPr>
              <a:t>soft savings </a:t>
            </a:r>
            <a:r>
              <a:rPr lang="en-US" sz="1100" kern="1200" dirty="0">
                <a:solidFill>
                  <a:schemeClr val="tx1"/>
                </a:solidFill>
                <a:effectLst/>
                <a:latin typeface="+mn-lt"/>
                <a:ea typeface="+mn-ea"/>
                <a:cs typeface="+mn-cs"/>
              </a:rPr>
              <a:t>are identified. Soft savings are value points that are challenging to accurately quantify, but they can be more valuable than the hard savings. It is important for you to understand both hard and soft benefits to understand the full value of the cloud. Soft benefits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Reusing service and applications that enable you to define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redefine solutions) by using the same cloud service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Increased developer productivity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Improved customer satisfaction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Agile business processes that can quickly respond to new and emerging opportunities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Increased global reach</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Now, you will review a case study from Delaware North to see an actual TCO example.</a:t>
            </a:r>
          </a:p>
        </p:txBody>
      </p:sp>
    </p:spTree>
    <p:extLst>
      <p:ext uri="{BB962C8B-B14F-4D97-AF65-F5344CB8AC3E}">
        <p14:creationId xmlns:p14="http://schemas.microsoft.com/office/powerpoint/2010/main" val="2855807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none" kern="1200" dirty="0">
                <a:solidFill>
                  <a:schemeClr val="tx1"/>
                </a:solidFill>
                <a:effectLst/>
                <a:latin typeface="+mn-lt"/>
                <a:ea typeface="+mn-ea"/>
                <a:cs typeface="+mn-cs"/>
              </a:rPr>
              <a:t>Background:</a:t>
            </a:r>
          </a:p>
          <a:p>
            <a:r>
              <a:rPr lang="en-US" sz="1100" u="none" kern="1200" dirty="0">
                <a:solidFill>
                  <a:schemeClr val="tx1"/>
                </a:solidFill>
                <a:effectLst/>
                <a:latin typeface="+mn-lt"/>
                <a:ea typeface="+mn-ea"/>
                <a:cs typeface="+mn-cs"/>
              </a:rPr>
              <a:t>Delaware North originated in 1915 as a peanut and popcorn concessions vendor; today, it’s a major food and hospitality company. Although the company deliberately keeps a low profile, it is a leader in the food-service and hospitality industry. </a:t>
            </a:r>
          </a:p>
          <a:p>
            <a:endParaRPr lang="en-US" sz="1100" u="none" kern="1200" dirty="0">
              <a:solidFill>
                <a:schemeClr val="tx1"/>
              </a:solidFill>
              <a:effectLst/>
              <a:latin typeface="+mn-lt"/>
              <a:ea typeface="+mn-ea"/>
              <a:cs typeface="+mn-cs"/>
            </a:endParaRPr>
          </a:p>
          <a:p>
            <a:r>
              <a:rPr lang="en-US" sz="1100" u="none" kern="1200" dirty="0">
                <a:solidFill>
                  <a:schemeClr val="tx1"/>
                </a:solidFill>
                <a:effectLst/>
                <a:latin typeface="+mn-lt"/>
                <a:ea typeface="+mn-ea"/>
                <a:cs typeface="+mn-cs"/>
              </a:rPr>
              <a:t>Delaware North serves more than </a:t>
            </a:r>
            <a:r>
              <a:rPr lang="en-US" sz="1100" b="1" u="none" kern="1200" dirty="0">
                <a:solidFill>
                  <a:schemeClr val="tx1"/>
                </a:solidFill>
                <a:effectLst/>
                <a:latin typeface="+mn-lt"/>
                <a:ea typeface="+mn-ea"/>
                <a:cs typeface="+mn-cs"/>
              </a:rPr>
              <a:t>500 million customers </a:t>
            </a:r>
            <a:r>
              <a:rPr lang="en-US" sz="1100" u="none" kern="1200" dirty="0">
                <a:solidFill>
                  <a:schemeClr val="tx1"/>
                </a:solidFill>
                <a:effectLst/>
                <a:latin typeface="+mn-lt"/>
                <a:ea typeface="+mn-ea"/>
                <a:cs typeface="+mn-cs"/>
              </a:rPr>
              <a:t>annually at more than </a:t>
            </a:r>
            <a:r>
              <a:rPr lang="en-US" sz="1100" b="1" u="none" kern="1200" dirty="0">
                <a:solidFill>
                  <a:schemeClr val="tx1"/>
                </a:solidFill>
                <a:effectLst/>
                <a:latin typeface="+mn-lt"/>
                <a:ea typeface="+mn-ea"/>
                <a:cs typeface="+mn-cs"/>
              </a:rPr>
              <a:t>200 locations </a:t>
            </a:r>
            <a:r>
              <a:rPr lang="en-US" sz="1100" u="none" kern="1200" dirty="0">
                <a:solidFill>
                  <a:schemeClr val="tx1"/>
                </a:solidFill>
                <a:effectLst/>
                <a:latin typeface="+mn-lt"/>
                <a:ea typeface="+mn-ea"/>
                <a:cs typeface="+mn-cs"/>
              </a:rPr>
              <a:t>around the world, including venues the Kennedy Space Center in Florida, London Heathrow Airport, Kings Canyon Resort in Australia, and the Green Bay Packers’ Lambeau Field in Wisconsin. This global presence has turned Delaware North into a </a:t>
            </a:r>
            <a:r>
              <a:rPr lang="en-US" sz="1100" b="1" u="none" kern="1200" dirty="0">
                <a:solidFill>
                  <a:schemeClr val="tx1"/>
                </a:solidFill>
                <a:effectLst/>
                <a:latin typeface="+mn-lt"/>
                <a:ea typeface="+mn-ea"/>
                <a:cs typeface="+mn-cs"/>
              </a:rPr>
              <a:t>$3 billion enterprise</a:t>
            </a:r>
            <a:r>
              <a:rPr lang="en-US" sz="1100" u="none"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54949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company’s on-premises data center was becoming too expensive and inefficient to support its global business operations.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Kevin Quinlivan, Delaware North’s Chief Information Officer, said, “As the company continued to grow, the </a:t>
            </a:r>
            <a:r>
              <a:rPr lang="en-US" sz="1100" b="1" kern="1200" dirty="0">
                <a:solidFill>
                  <a:schemeClr val="tx1"/>
                </a:solidFill>
                <a:effectLst/>
                <a:latin typeface="+mn-lt"/>
                <a:ea typeface="+mn-ea"/>
                <a:cs typeface="+mn-cs"/>
              </a:rPr>
              <a:t>demand to rapidly deploy new solutions</a:t>
            </a:r>
            <a:r>
              <a:rPr lang="en-US" sz="1100" kern="1200" dirty="0">
                <a:solidFill>
                  <a:schemeClr val="tx1"/>
                </a:solidFill>
                <a:effectLst/>
                <a:latin typeface="+mn-lt"/>
                <a:ea typeface="+mn-ea"/>
                <a:cs typeface="+mn-cs"/>
              </a:rPr>
              <a:t> to meet customer requirements increased as well. This fact, combined with the </a:t>
            </a:r>
            <a:r>
              <a:rPr lang="en-US" sz="1100" b="1" kern="1200" dirty="0">
                <a:solidFill>
                  <a:schemeClr val="tx1"/>
                </a:solidFill>
                <a:effectLst/>
                <a:latin typeface="+mn-lt"/>
                <a:ea typeface="+mn-ea"/>
                <a:cs typeface="+mn-cs"/>
              </a:rPr>
              <a:t>need to constantly upgrade aging equipment</a:t>
            </a:r>
            <a:r>
              <a:rPr lang="en-US" sz="1100" kern="1200" dirty="0">
                <a:solidFill>
                  <a:schemeClr val="tx1"/>
                </a:solidFill>
                <a:effectLst/>
                <a:latin typeface="+mn-lt"/>
                <a:ea typeface="+mn-ea"/>
                <a:cs typeface="+mn-cs"/>
              </a:rPr>
              <a:t>, required an even greater commitment of resources on our part. We had to find a better strategy.” </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Delaware North turned to AWS for a solution.</a:t>
            </a:r>
          </a:p>
        </p:txBody>
      </p:sp>
    </p:spTree>
    <p:extLst>
      <p:ext uri="{BB962C8B-B14F-4D97-AF65-F5344CB8AC3E}">
        <p14:creationId xmlns:p14="http://schemas.microsoft.com/office/powerpoint/2010/main" val="1555633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a successful migration of about 50 websites to AWS in 2013, Delaware North evaluated the cost benefit and Total Cost of Ownership to move their IT infrastructure to AWS. Their focus was to answer executive-level business demands for measurable benefits that could convince an executive committee that the AWS Cloud was the right approach.</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evaluation process centered on three criteria: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First, a cloud solution needed a broad set of technologies that could </a:t>
            </a:r>
            <a:r>
              <a:rPr lang="en-US" sz="1100" b="1" kern="1200" dirty="0">
                <a:solidFill>
                  <a:schemeClr val="tx1"/>
                </a:solidFill>
                <a:effectLst/>
                <a:latin typeface="+mn-lt"/>
                <a:ea typeface="+mn-ea"/>
                <a:cs typeface="+mn-cs"/>
              </a:rPr>
              <a:t>handle all of Delaware North’s enterprise workloads</a:t>
            </a:r>
            <a:r>
              <a:rPr lang="en-US" sz="1100" kern="1200" dirty="0">
                <a:solidFill>
                  <a:schemeClr val="tx1"/>
                </a:solidFill>
                <a:effectLst/>
                <a:latin typeface="+mn-lt"/>
                <a:ea typeface="+mn-ea"/>
                <a:cs typeface="+mn-cs"/>
              </a:rPr>
              <a:t> while delivering support for critical functions.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From an operational perspective, Delaware North wanted the features and flexibility to </a:t>
            </a:r>
            <a:r>
              <a:rPr lang="en-US" sz="1100" b="1" kern="1200" dirty="0">
                <a:solidFill>
                  <a:schemeClr val="tx1"/>
                </a:solidFill>
                <a:effectLst/>
                <a:latin typeface="+mn-lt"/>
                <a:ea typeface="+mn-ea"/>
                <a:cs typeface="+mn-cs"/>
              </a:rPr>
              <a:t>modify core IT processes to improve efficiencies and lower costs</a:t>
            </a:r>
            <a:r>
              <a:rPr lang="en-US" sz="1100" kern="1200" dirty="0">
                <a:solidFill>
                  <a:schemeClr val="tx1"/>
                </a:solidFill>
                <a:effectLst/>
                <a:latin typeface="+mn-lt"/>
                <a:ea typeface="+mn-ea"/>
                <a:cs typeface="+mn-cs"/>
              </a:rPr>
              <a:t>. This included </a:t>
            </a:r>
            <a:r>
              <a:rPr lang="en-US" sz="1100" b="1" kern="1200" dirty="0">
                <a:solidFill>
                  <a:schemeClr val="tx1"/>
                </a:solidFill>
                <a:effectLst/>
                <a:latin typeface="+mn-lt"/>
                <a:ea typeface="+mn-ea"/>
                <a:cs typeface="+mn-cs"/>
              </a:rPr>
              <a:t>eliminating redundant or time-consuming tasks </a:t>
            </a:r>
            <a:r>
              <a:rPr lang="en-US" sz="1100" kern="1200" dirty="0">
                <a:solidFill>
                  <a:schemeClr val="tx1"/>
                </a:solidFill>
                <a:effectLst/>
                <a:latin typeface="+mn-lt"/>
                <a:ea typeface="+mn-ea"/>
                <a:cs typeface="+mn-cs"/>
              </a:rPr>
              <a:t>like patching software or pushing test and development tasks through outdated systems that, in the past, added months to the deployment of new services.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Finally, financial requirements needed to </a:t>
            </a:r>
            <a:r>
              <a:rPr lang="en-US" sz="1100" b="1" kern="1200" dirty="0">
                <a:solidFill>
                  <a:schemeClr val="tx1"/>
                </a:solidFill>
                <a:effectLst/>
                <a:latin typeface="+mn-lt"/>
                <a:ea typeface="+mn-ea"/>
                <a:cs typeface="+mn-cs"/>
              </a:rPr>
              <a:t>demonstrate a return on investment </a:t>
            </a:r>
            <a:r>
              <a:rPr lang="en-US" sz="1100" kern="1200" dirty="0">
                <a:solidFill>
                  <a:schemeClr val="tx1"/>
                </a:solidFill>
                <a:effectLst/>
                <a:latin typeface="+mn-lt"/>
                <a:ea typeface="+mn-ea"/>
                <a:cs typeface="+mn-cs"/>
              </a:rPr>
              <a:t>with a solid cost-benefit justification for moving away from their existing data center environment.</a:t>
            </a:r>
          </a:p>
        </p:txBody>
      </p:sp>
    </p:spTree>
    <p:extLst>
      <p:ext uri="{BB962C8B-B14F-4D97-AF65-F5344CB8AC3E}">
        <p14:creationId xmlns:p14="http://schemas.microsoft.com/office/powerpoint/2010/main" val="1483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49"/>
            <a:ext cx="5486401" cy="3972741"/>
          </a:xfrm>
        </p:spPr>
        <p:txBody>
          <a:bodyPr/>
          <a:lstStyle/>
          <a:p>
            <a:r>
              <a:rPr lang="en-US" sz="1100" kern="1200" dirty="0">
                <a:solidFill>
                  <a:schemeClr val="tx1"/>
                </a:solidFill>
                <a:effectLst/>
                <a:latin typeface="+mn-lt"/>
                <a:ea typeface="+mn-ea"/>
                <a:cs typeface="+mn-cs"/>
              </a:rPr>
              <a:t>A cost comparison completed by Delaware North demonstrated that it could save $3.5 million US dollars based on a 5-year run rate by </a:t>
            </a:r>
            <a:r>
              <a:rPr lang="en-US" sz="1100" b="1" kern="1200" dirty="0">
                <a:solidFill>
                  <a:schemeClr val="tx1"/>
                </a:solidFill>
                <a:effectLst/>
                <a:latin typeface="+mn-lt"/>
                <a:ea typeface="+mn-ea"/>
                <a:cs typeface="+mn-cs"/>
              </a:rPr>
              <a:t>moving its on-premises data center to AWS</a:t>
            </a:r>
            <a:r>
              <a:rPr lang="en-US" sz="1100" kern="1200" dirty="0">
                <a:solidFill>
                  <a:schemeClr val="tx1"/>
                </a:solidFill>
                <a:effectLst/>
                <a:latin typeface="+mn-lt"/>
                <a:ea typeface="+mn-ea"/>
                <a:cs typeface="+mn-cs"/>
              </a:rPr>
              <a:t> and using 3-year Amazon EC2 Reserved Instances and Reserved Instance renewals. </a:t>
            </a:r>
          </a:p>
          <a:p>
            <a:r>
              <a:rPr lang="en-US" sz="1100" i="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Quinlivan noted that the deep technology stack available on AWS was more than sufficient to meet the company’s technical and operational requirements. The pricing structure of the AWS offerings—which includes paying only for what is used—provided total cost of ownership benefits that were presented to senior leaders.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Quinlivan stated, “We compared the costs of keeping our on-premises data center versus moving to the AWS Cloud, measuring basic infrastructure items such as hardware cost and maintenance.” He also says “We estimate that moving to AWS will save us at least $3.5 million over five years by </a:t>
            </a:r>
            <a:r>
              <a:rPr lang="en-US" sz="1100" b="1" kern="1200" dirty="0">
                <a:solidFill>
                  <a:schemeClr val="tx1"/>
                </a:solidFill>
                <a:effectLst/>
                <a:latin typeface="+mn-lt"/>
                <a:ea typeface="+mn-ea"/>
                <a:cs typeface="+mn-cs"/>
              </a:rPr>
              <a:t>reducing our server hardware by more than 90 percent</a:t>
            </a:r>
            <a:r>
              <a:rPr lang="en-US" sz="1100" kern="1200" dirty="0">
                <a:solidFill>
                  <a:schemeClr val="tx1"/>
                </a:solidFill>
                <a:effectLst/>
                <a:latin typeface="+mn-lt"/>
                <a:ea typeface="+mn-ea"/>
                <a:cs typeface="+mn-cs"/>
              </a:rPr>
              <a:t>. But the cost savings will likely be greater due to additional benefits, like the increased compute capacity we can get using AWS. That lets us continually add more and larger workloads than we could using a traditional data center infrastructure, and achieve savings by only paying for what we use.”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Delaware North moved almost all of its applications to AWS, including enterprise software such as its Fiorano middleware, Crystal Reports and QLIK business intelligence solutions, its Citrix virtual desktop system, and Microsoft System Center Configuration Manager, which is used to manage workstations. </a:t>
            </a:r>
          </a:p>
          <a:p>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most dramatic physical change was the </a:t>
            </a:r>
            <a:r>
              <a:rPr lang="en-US" sz="1100" b="1" kern="1200" dirty="0">
                <a:solidFill>
                  <a:schemeClr val="tx1"/>
                </a:solidFill>
                <a:effectLst/>
                <a:latin typeface="+mn-lt"/>
                <a:ea typeface="+mn-ea"/>
                <a:cs typeface="+mn-cs"/>
              </a:rPr>
              <a:t>elimination of 205 servers. </a:t>
            </a:r>
            <a:r>
              <a:rPr lang="en-US" sz="1100" kern="1200" dirty="0">
                <a:solidFill>
                  <a:schemeClr val="tx1"/>
                </a:solidFill>
                <a:effectLst/>
                <a:latin typeface="+mn-lt"/>
                <a:ea typeface="+mn-ea"/>
                <a:cs typeface="+mn-cs"/>
              </a:rPr>
              <a:t>Everything that ran on that hardware was migrated to AWS. The IT department decided to keep about 20 servers on-premises at the new headquarters building to run communications and file-and-print tasks.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erred on the side of caution to ensure there is no latency with these tasks, but once we reach a certain comfort level, we may move these to the cloud as well,” said</a:t>
            </a:r>
            <a:r>
              <a:rPr lang="en-US" sz="1100" kern="1200" baseline="0" dirty="0">
                <a:solidFill>
                  <a:schemeClr val="tx1"/>
                </a:solidFill>
                <a:effectLst/>
                <a:latin typeface="+mn-lt"/>
                <a:ea typeface="+mn-ea"/>
                <a:cs typeface="+mn-cs"/>
              </a:rPr>
              <a:t> Scott </a:t>
            </a:r>
            <a:r>
              <a:rPr lang="en-US" sz="1100" kern="1200" dirty="0">
                <a:solidFill>
                  <a:schemeClr val="tx1"/>
                </a:solidFill>
                <a:effectLst/>
                <a:latin typeface="+mn-lt"/>
                <a:ea typeface="+mn-ea"/>
                <a:cs typeface="+mn-cs"/>
              </a:rPr>
              <a:t>Mercer, head of the IT department’s service-oriented architecture team.</a:t>
            </a:r>
          </a:p>
        </p:txBody>
      </p:sp>
    </p:spTree>
    <p:extLst>
      <p:ext uri="{BB962C8B-B14F-4D97-AF65-F5344CB8AC3E}">
        <p14:creationId xmlns:p14="http://schemas.microsoft.com/office/powerpoint/2010/main" val="1385961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This chart displays the cost comparison done by Delaware North showing the costs of their on-premises environment and the proposed AWS environment. The estimates showed a $3.5 million savings based on a five-year run rate by moving from an on-premises data center to AWS.</a:t>
            </a:r>
          </a:p>
          <a:p>
            <a:endParaRPr lang="en-US" sz="1100" dirty="0"/>
          </a:p>
        </p:txBody>
      </p:sp>
    </p:spTree>
    <p:extLst>
      <p:ext uri="{BB962C8B-B14F-4D97-AF65-F5344CB8AC3E}">
        <p14:creationId xmlns:p14="http://schemas.microsoft.com/office/powerpoint/2010/main" val="394198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24548"/>
          </a:xfrm>
        </p:spPr>
        <p:txBody>
          <a:bodyPr/>
          <a:lstStyle/>
          <a:p>
            <a:r>
              <a:rPr lang="en-US" sz="1100" kern="1200" dirty="0">
                <a:solidFill>
                  <a:schemeClr val="tx1"/>
                </a:solidFill>
                <a:effectLst/>
                <a:latin typeface="+mn-lt"/>
                <a:ea typeface="+mn-ea"/>
                <a:cs typeface="+mn-cs"/>
              </a:rPr>
              <a:t>About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6 months into its cloud migration, Delaware North realized benefits in addition to its data center consolidation, including cost-effective security compliance, enhanced disaster recovery, and faster deployment times for new services.</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“Robust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security in a retail environment is critical for us because of our many retail operations, and AWS is enormously helpful for that,” said Brian Mercer, the senior software architect for the project. “By leveraging the security best practices of AWS, we’ve been able to eliminate a lot of compliance tasks that in the past took up valuable time and money.”</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Brian Mercer added that the company also increased its disaster recovery capabilities at a lower cost than what was available in its previous data center deployment. “It significantly improved our business continuity capabilities, including seamless failovers,” he said.</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solution is also helping Delaware North operate with greater speed and agility. For example, it can bring in new businesses—either through contracts or acquisitions—and get them online more quickly than in the past by eliminating the need for traditional IT procurement and provisioning. It used to take between 2 and 3 weeks to provision new business units; now it takes 1 day. The Delaware North IT team is also using AWS to overhaul its operations by eliminating outdated and cumbersome processes, cleaning up documentation, and using the benefits of running test and development tasks in combination with rapid deployment of services through the cloud.</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“Our DevOps team can now spin up the resources to push out a service in just minutes, compared to the weeks it used to take,” said Brian Mercer. “With AWS, we can respond much faster to business needs. And we can start repurposing time and resources to deliver more value and services to our internal teams and to our customers.”</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7672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38125" defTabSz="342900">
              <a:lnSpc>
                <a:spcPct val="150000"/>
              </a:lnSpc>
              <a:spcBef>
                <a:spcPts val="0"/>
              </a:spcBef>
              <a:spcAft>
                <a:spcPts val="600"/>
              </a:spcAft>
              <a:buClr>
                <a:schemeClr val="accent1"/>
              </a:buClr>
              <a:buNone/>
              <a:tabLst>
                <a:tab pos="8461375" algn="r"/>
              </a:tabLst>
            </a:pPr>
            <a:r>
              <a:rPr lang="en-US" sz="1100" dirty="0"/>
              <a:t>After completing this module, you should be able to:</a:t>
            </a:r>
          </a:p>
          <a:p>
            <a:pPr marL="104775" lvl="0" indent="-342900" defTabSz="342900">
              <a:spcBef>
                <a:spcPts val="0"/>
              </a:spcBef>
              <a:spcAft>
                <a:spcPts val="600"/>
              </a:spcAft>
              <a:buClr>
                <a:schemeClr val="accent1"/>
              </a:buClr>
              <a:buFont typeface="Arial" panose="020B0604020202020204" pitchFamily="34" charset="0"/>
              <a:buChar char="•"/>
              <a:tabLst>
                <a:tab pos="8461375" algn="r"/>
              </a:tabLst>
            </a:pPr>
            <a:r>
              <a:rPr lang="en-US" sz="1100" dirty="0"/>
              <a:t>Explain the AWS pricing philosophy</a:t>
            </a:r>
          </a:p>
          <a:p>
            <a:pPr marL="104775" lvl="0" indent="-342900" defTabSz="342900">
              <a:spcBef>
                <a:spcPts val="0"/>
              </a:spcBef>
              <a:spcAft>
                <a:spcPts val="600"/>
              </a:spcAft>
              <a:buClr>
                <a:schemeClr val="accent1"/>
              </a:buClr>
              <a:buFont typeface="Arial" panose="020B0604020202020204" pitchFamily="34" charset="0"/>
              <a:buChar char="•"/>
              <a:tabLst>
                <a:tab pos="8461375" algn="r"/>
              </a:tabLst>
            </a:pPr>
            <a:r>
              <a:rPr lang="en-US" sz="1100" dirty="0"/>
              <a:t>Recognize fundamental pricing characteristics</a:t>
            </a:r>
          </a:p>
          <a:p>
            <a:pPr marL="104775" lvl="0" indent="-342900" defTabSz="342900">
              <a:spcBef>
                <a:spcPts val="0"/>
              </a:spcBef>
              <a:spcAft>
                <a:spcPts val="600"/>
              </a:spcAft>
              <a:buClr>
                <a:schemeClr val="accent1"/>
              </a:buClr>
              <a:buFont typeface="Arial" panose="020B0604020202020204" pitchFamily="34" charset="0"/>
              <a:buChar char="•"/>
              <a:tabLst>
                <a:tab pos="8461375" algn="r"/>
              </a:tabLst>
            </a:pPr>
            <a:r>
              <a:rPr lang="en-US" sz="1100" dirty="0"/>
              <a:t>Indicate the elements of total cost of ownership</a:t>
            </a:r>
          </a:p>
          <a:p>
            <a:pPr marL="104775" lvl="0" indent="-342900" defTabSz="342900">
              <a:spcBef>
                <a:spcPts val="0"/>
              </a:spcBef>
              <a:spcAft>
                <a:spcPts val="600"/>
              </a:spcAft>
              <a:buClr>
                <a:schemeClr val="accent1"/>
              </a:buClr>
              <a:buFont typeface="Arial" panose="020B0604020202020204" pitchFamily="34" charset="0"/>
              <a:buChar char="•"/>
              <a:tabLst>
                <a:tab pos="8461375" algn="r"/>
              </a:tabLst>
            </a:pPr>
            <a:r>
              <a:rPr lang="en-US" sz="1100" dirty="0"/>
              <a:t>Discuss the results of the AWS Pricing Calculator</a:t>
            </a:r>
          </a:p>
          <a:p>
            <a:pPr marL="104775" lvl="0" indent="-342900" defTabSz="342900">
              <a:spcBef>
                <a:spcPts val="0"/>
              </a:spcBef>
              <a:spcAft>
                <a:spcPts val="600"/>
              </a:spcAft>
              <a:buClr>
                <a:schemeClr val="accent1"/>
              </a:buClr>
              <a:buFont typeface="Arial" panose="020B0604020202020204" pitchFamily="34" charset="0"/>
              <a:buChar char="•"/>
              <a:tabLst>
                <a:tab pos="8461375" algn="r"/>
              </a:tabLst>
            </a:pPr>
            <a:r>
              <a:rPr lang="en-US" sz="1100" dirty="0"/>
              <a:t>Identify how to set up an organizational structure that simplifies billing and account visibility to review cost data.</a:t>
            </a:r>
          </a:p>
          <a:p>
            <a:pPr marL="104775" lvl="0" indent="-342900" defTabSz="342900">
              <a:spcBef>
                <a:spcPts val="0"/>
              </a:spcBef>
              <a:spcAft>
                <a:spcPts val="600"/>
              </a:spcAft>
              <a:buClr>
                <a:schemeClr val="accent1"/>
              </a:buClr>
              <a:buFont typeface="Arial" panose="020B0604020202020204" pitchFamily="34" charset="0"/>
              <a:buChar char="•"/>
              <a:tabLst>
                <a:tab pos="8461375" algn="r"/>
              </a:tabLst>
            </a:pPr>
            <a:r>
              <a:rPr lang="en-US" sz="1100" dirty="0"/>
              <a:t>Identify the functionality in the AWS Billing Dashboard</a:t>
            </a:r>
          </a:p>
          <a:p>
            <a:pPr marL="104775" lvl="0" indent="-342900" defTabSz="342900">
              <a:spcBef>
                <a:spcPts val="0"/>
              </a:spcBef>
              <a:spcAft>
                <a:spcPts val="600"/>
              </a:spcAft>
              <a:buClr>
                <a:schemeClr val="accent1"/>
              </a:buClr>
              <a:buFont typeface="Arial" panose="020B0604020202020204" pitchFamily="34" charset="0"/>
              <a:buChar char="•"/>
              <a:tabLst>
                <a:tab pos="8461375" algn="r"/>
              </a:tabLst>
            </a:pPr>
            <a:r>
              <a:rPr lang="en-US" sz="1100" dirty="0"/>
              <a:t>Describe how to use AWS Bills, AWS Cost Explorer, AWS Budgets, and AWS Cost and Usage Reports</a:t>
            </a:r>
          </a:p>
          <a:p>
            <a:pPr marL="104775" lvl="0" indent="-342900" defTabSz="342900">
              <a:spcBef>
                <a:spcPts val="0"/>
              </a:spcBef>
              <a:spcAft>
                <a:spcPts val="600"/>
              </a:spcAft>
              <a:buClr>
                <a:schemeClr val="accent1"/>
              </a:buClr>
              <a:buFont typeface="Arial" panose="020B0604020202020204" pitchFamily="34" charset="0"/>
              <a:buChar char="•"/>
              <a:tabLst>
                <a:tab pos="8461375" algn="r"/>
              </a:tabLst>
            </a:pPr>
            <a:r>
              <a:rPr lang="en-US" sz="1100" dirty="0"/>
              <a:t>Identify the various AWS technical support plans and features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AWS Organizations.</a:t>
            </a:r>
          </a:p>
        </p:txBody>
      </p:sp>
    </p:spTree>
    <p:extLst>
      <p:ext uri="{BB962C8B-B14F-4D97-AF65-F5344CB8AC3E}">
        <p14:creationId xmlns:p14="http://schemas.microsoft.com/office/powerpoint/2010/main" val="4168288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AWS Organizations is a free account management service that enables you to consolidate multiple AWS accounts into an </a:t>
            </a:r>
            <a:r>
              <a:rPr lang="en-US" sz="1100" b="1" i="0" kern="1200" dirty="0">
                <a:solidFill>
                  <a:schemeClr val="tx1"/>
                </a:solidFill>
                <a:effectLst/>
                <a:latin typeface="+mn-lt"/>
                <a:ea typeface="+mn-ea"/>
                <a:cs typeface="+mn-cs"/>
              </a:rPr>
              <a:t>organization</a:t>
            </a:r>
            <a:r>
              <a:rPr lang="en-US" sz="1100" b="0" i="0" kern="1200" dirty="0">
                <a:solidFill>
                  <a:schemeClr val="tx1"/>
                </a:solidFill>
                <a:effectLst/>
                <a:latin typeface="+mn-lt"/>
                <a:ea typeface="+mn-ea"/>
                <a:cs typeface="+mn-cs"/>
              </a:rPr>
              <a:t> that you create and centrally manage. AWS Organizations include consolidated billing and account management capabilities that help you to better meet the budgetary, security, and compliance needs of your business.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The main benefits of AWS Organizations are: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Centrally managed access policies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Controlled access to AWS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Automated AWS account creation and management.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Consolidated billing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1136032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Here</a:t>
            </a:r>
            <a:r>
              <a:rPr lang="en-US" sz="1100" baseline="0" dirty="0"/>
              <a:t> is some t</a:t>
            </a:r>
            <a:r>
              <a:rPr lang="en-US" sz="1100" dirty="0"/>
              <a:t>erminology to understand the structure of AWS Organizations.</a:t>
            </a:r>
          </a:p>
          <a:p>
            <a:r>
              <a:rPr lang="en-US" sz="1100" dirty="0"/>
              <a:t> </a:t>
            </a:r>
          </a:p>
          <a:p>
            <a:r>
              <a:rPr lang="en-US" sz="1100" dirty="0"/>
              <a:t>The diagram shows a basic </a:t>
            </a:r>
            <a:r>
              <a:rPr lang="en-US" sz="1100" i="1" dirty="0"/>
              <a:t>organization</a:t>
            </a:r>
            <a:r>
              <a:rPr lang="en-US" sz="1100" dirty="0"/>
              <a:t>, or </a:t>
            </a:r>
            <a:r>
              <a:rPr lang="en-US" sz="1100" i="1" dirty="0"/>
              <a:t>root</a:t>
            </a:r>
            <a:r>
              <a:rPr lang="en-US" sz="1100" dirty="0"/>
              <a:t>, that consists of seven accounts that are organized into four organizational units (or OUs). An OU is a container for accounts within a root. An OU can also contain other OUs.</a:t>
            </a:r>
            <a:r>
              <a:rPr lang="en-US" sz="1100" baseline="0" dirty="0"/>
              <a:t> This structure </a:t>
            </a:r>
            <a:r>
              <a:rPr lang="en-US" sz="1100" dirty="0"/>
              <a:t>enables you to create a hierarchy that looks like an upside-down tree with the root at the top.</a:t>
            </a:r>
            <a:r>
              <a:rPr lang="en-US" sz="1100" baseline="0" dirty="0"/>
              <a:t> The b</a:t>
            </a:r>
            <a:r>
              <a:rPr lang="en-US" sz="1100" dirty="0"/>
              <a:t>ranches consist of child OUs</a:t>
            </a:r>
            <a:r>
              <a:rPr lang="en-US" sz="1100" baseline="0" dirty="0"/>
              <a:t> and they move downward until they </a:t>
            </a:r>
            <a:r>
              <a:rPr lang="en-US" sz="1100" dirty="0"/>
              <a:t>end in accounts,</a:t>
            </a:r>
            <a:r>
              <a:rPr lang="en-US" sz="1100" baseline="0" dirty="0"/>
              <a:t> which are like </a:t>
            </a:r>
            <a:r>
              <a:rPr lang="en-US" sz="1100" dirty="0"/>
              <a:t>the leaves of the tree.</a:t>
            </a:r>
          </a:p>
          <a:p>
            <a:r>
              <a:rPr lang="en-US" sz="1100" dirty="0"/>
              <a:t> </a:t>
            </a:r>
          </a:p>
          <a:p>
            <a:r>
              <a:rPr lang="en-US" sz="1100" dirty="0"/>
              <a:t>When you attach a policy to one of the nodes in the hierarchy, it flows down and it affects all the branches and leaves. This example organization has several policies that are attached to some of the OUs or are attached directly to accounts. </a:t>
            </a:r>
          </a:p>
          <a:p>
            <a:r>
              <a:rPr lang="en-US" sz="1100" dirty="0"/>
              <a:t> </a:t>
            </a:r>
          </a:p>
          <a:p>
            <a:r>
              <a:rPr lang="en-US" sz="1100" dirty="0"/>
              <a:t>An OU can have only one parent and, currently, each account can be a member of exactly one OU. An account is a standard AWS account that contains your AWS resources. You can attach a policy to an account to apply controls to only that one account.</a:t>
            </a:r>
          </a:p>
        </p:txBody>
      </p:sp>
    </p:spTree>
    <p:extLst>
      <p:ext uri="{BB962C8B-B14F-4D97-AF65-F5344CB8AC3E}">
        <p14:creationId xmlns:p14="http://schemas.microsoft.com/office/powerpoint/2010/main" val="3424045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5325"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ea typeface="+mn-ea"/>
                <a:cs typeface="+mn-cs"/>
              </a:rPr>
              <a:t>AWS Organizations enables</a:t>
            </a:r>
            <a:r>
              <a:rPr lang="en-US" sz="1100" b="0" i="0" kern="1200" baseline="0" dirty="0">
                <a:solidFill>
                  <a:schemeClr val="tx1"/>
                </a:solidFill>
                <a:effectLst/>
                <a:ea typeface="+mn-ea"/>
                <a:cs typeface="+mn-cs"/>
              </a:rPr>
              <a:t> you to: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ea typeface="+mn-ea"/>
                <a:cs typeface="+mn-cs"/>
              </a:rPr>
              <a:t>Create </a:t>
            </a:r>
            <a:r>
              <a:rPr lang="en-US" sz="1100" b="1" i="0" kern="1200" dirty="0">
                <a:solidFill>
                  <a:schemeClr val="tx1"/>
                </a:solidFill>
                <a:effectLst/>
                <a:ea typeface="+mn-ea"/>
                <a:cs typeface="+mn-cs"/>
              </a:rPr>
              <a:t>service control policies (SCPs) </a:t>
            </a:r>
            <a:r>
              <a:rPr lang="en-US" sz="1100" b="0" i="0" kern="1200" dirty="0">
                <a:solidFill>
                  <a:schemeClr val="tx1"/>
                </a:solidFill>
                <a:effectLst/>
                <a:ea typeface="+mn-ea"/>
                <a:cs typeface="+mn-cs"/>
              </a:rPr>
              <a:t>that centrally control AWS services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ea typeface="+mn-ea"/>
                <a:cs typeface="+mn-cs"/>
              </a:rPr>
              <a:t>Create </a:t>
            </a:r>
            <a:r>
              <a:rPr lang="en-US" sz="1100" b="1" i="0" kern="1200" dirty="0">
                <a:solidFill>
                  <a:schemeClr val="tx1"/>
                </a:solidFill>
                <a:effectLst/>
                <a:ea typeface="+mn-ea"/>
                <a:cs typeface="+mn-cs"/>
              </a:rPr>
              <a:t>groups of accounts </a:t>
            </a:r>
            <a:r>
              <a:rPr lang="en-US" sz="1100" b="0" i="0" kern="1200" dirty="0">
                <a:solidFill>
                  <a:schemeClr val="tx1"/>
                </a:solidFill>
                <a:effectLst/>
                <a:ea typeface="+mn-ea"/>
                <a:cs typeface="+mn-cs"/>
              </a:rPr>
              <a:t>and then attach policies to a group to ensure that the correct policies are applied across the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ea typeface="+mn-ea"/>
                <a:cs typeface="+mn-cs"/>
              </a:rPr>
              <a:t>Simplify account management by using </a:t>
            </a:r>
            <a:r>
              <a:rPr lang="en-US" sz="1100" b="1" dirty="0">
                <a:ea typeface="Amazon Ember Light" charset="0"/>
                <a:cs typeface="Amazon Ember Light" charset="0"/>
              </a:rPr>
              <a:t>application programming interfaces (APIs)</a:t>
            </a:r>
            <a:r>
              <a:rPr lang="en-US" sz="1100" b="1" i="0" kern="1200" dirty="0">
                <a:solidFill>
                  <a:schemeClr val="tx1"/>
                </a:solidFill>
                <a:effectLst/>
                <a:ea typeface="+mn-ea"/>
                <a:cs typeface="+mn-cs"/>
              </a:rPr>
              <a:t> </a:t>
            </a:r>
            <a:r>
              <a:rPr lang="en-US" sz="1100" b="0" i="0" kern="1200" dirty="0">
                <a:solidFill>
                  <a:schemeClr val="tx1"/>
                </a:solidFill>
                <a:effectLst/>
                <a:ea typeface="+mn-ea"/>
                <a:cs typeface="+mn-cs"/>
              </a:rPr>
              <a:t>to automate the creation and management of new AWS accounts. </a:t>
            </a:r>
            <a:endParaRPr lang="en-US" sz="1100" b="0" i="0" kern="1200" baseline="0" dirty="0">
              <a:solidFill>
                <a:schemeClr val="tx1"/>
              </a:solidFill>
              <a:effectLst/>
              <a:ea typeface="+mn-ea"/>
              <a:cs typeface="+mn-cs"/>
            </a:endParaRPr>
          </a:p>
          <a:p>
            <a:pPr marL="171450" lvl="0" indent="-171450">
              <a:buFont typeface="Arial" panose="020B0604020202020204" pitchFamily="34" charset="0"/>
              <a:buChar char="•"/>
            </a:pPr>
            <a:r>
              <a:rPr lang="en-US" sz="1100" b="0" i="0" kern="1200" baseline="0" dirty="0">
                <a:solidFill>
                  <a:schemeClr val="tx1"/>
                </a:solidFill>
                <a:effectLst/>
                <a:ea typeface="+mn-ea"/>
                <a:cs typeface="+mn-cs"/>
              </a:rPr>
              <a:t>Si</a:t>
            </a:r>
            <a:r>
              <a:rPr lang="en-US" sz="1100" b="0" i="0" kern="1200" dirty="0">
                <a:solidFill>
                  <a:schemeClr val="tx1"/>
                </a:solidFill>
                <a:effectLst/>
                <a:ea typeface="+mn-ea"/>
                <a:cs typeface="+mn-cs"/>
              </a:rPr>
              <a:t>mplify the billing process by setting up a single payment method for all the AWS accounts in your organization. With </a:t>
            </a:r>
            <a:r>
              <a:rPr lang="en-US" sz="1100" b="1" i="0" kern="1200" dirty="0">
                <a:solidFill>
                  <a:schemeClr val="tx1"/>
                </a:solidFill>
                <a:effectLst/>
                <a:ea typeface="+mn-ea"/>
                <a:cs typeface="+mn-cs"/>
              </a:rPr>
              <a:t>consolidated billing</a:t>
            </a:r>
            <a:r>
              <a:rPr lang="en-US" sz="1100" b="0" i="0" kern="1200" dirty="0">
                <a:solidFill>
                  <a:schemeClr val="tx1"/>
                </a:solidFill>
                <a:effectLst/>
                <a:ea typeface="+mn-ea"/>
                <a:cs typeface="+mn-cs"/>
              </a:rPr>
              <a:t>, you can see a combined view of charges that are incurred by all your accounts, and</a:t>
            </a:r>
            <a:r>
              <a:rPr lang="en-US" sz="1100" b="0" i="0" kern="1200" baseline="0" dirty="0">
                <a:solidFill>
                  <a:schemeClr val="tx1"/>
                </a:solidFill>
                <a:effectLst/>
                <a:ea typeface="+mn-ea"/>
                <a:cs typeface="+mn-cs"/>
              </a:rPr>
              <a:t> you can</a:t>
            </a:r>
            <a:r>
              <a:rPr lang="en-US" sz="1100" b="0" i="0" kern="1200" dirty="0">
                <a:solidFill>
                  <a:schemeClr val="tx1"/>
                </a:solidFill>
                <a:effectLst/>
                <a:ea typeface="+mn-ea"/>
                <a:cs typeface="+mn-cs"/>
              </a:rPr>
              <a:t> take</a:t>
            </a:r>
            <a:r>
              <a:rPr lang="en-US" sz="1100" b="0" i="0" kern="1200" baseline="0" dirty="0">
                <a:solidFill>
                  <a:schemeClr val="tx1"/>
                </a:solidFill>
                <a:effectLst/>
                <a:ea typeface="+mn-ea"/>
                <a:cs typeface="+mn-cs"/>
              </a:rPr>
              <a:t> advantage of </a:t>
            </a:r>
            <a:r>
              <a:rPr lang="en-US" sz="1100" b="0" i="0" kern="1200" dirty="0">
                <a:solidFill>
                  <a:schemeClr val="tx1"/>
                </a:solidFill>
                <a:effectLst/>
                <a:ea typeface="+mn-ea"/>
                <a:cs typeface="+mn-cs"/>
              </a:rPr>
              <a:t>pricing benefits from aggregated usage.</a:t>
            </a:r>
            <a:r>
              <a:rPr lang="en-US" sz="1100" b="0" i="0" kern="1200" baseline="0" dirty="0">
                <a:solidFill>
                  <a:schemeClr val="tx1"/>
                </a:solidFill>
                <a:effectLst/>
                <a:ea typeface="+mn-ea"/>
                <a:cs typeface="+mn-cs"/>
              </a:rPr>
              <a:t> </a:t>
            </a:r>
            <a:r>
              <a:rPr lang="en-US" sz="1100" dirty="0"/>
              <a:t>Consolidated billing provides a central location to manage billing across all of your AWS accounts, and the ability to benefit from volume discounts.</a:t>
            </a:r>
          </a:p>
        </p:txBody>
      </p:sp>
    </p:spTree>
    <p:extLst>
      <p:ext uri="{BB962C8B-B14F-4D97-AF65-F5344CB8AC3E}">
        <p14:creationId xmlns:p14="http://schemas.microsoft.com/office/powerpoint/2010/main" val="3042077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b="0" i="0" kern="1200" dirty="0">
                <a:effectLst/>
                <a:ea typeface="+mn-ea"/>
                <a:cs typeface="+mn-cs"/>
              </a:rPr>
              <a:t>AWS Organizations does not replace associating </a:t>
            </a:r>
            <a:r>
              <a:rPr lang="en-US" sz="1100" b="1" dirty="0">
                <a:ea typeface="Amazon Ember Light" charset="0"/>
                <a:cs typeface="Amazon Ember Light" charset="0"/>
              </a:rPr>
              <a:t>AWS Identity and Access Management (IAM)</a:t>
            </a:r>
            <a:r>
              <a:rPr lang="en-US" sz="1100" b="0" dirty="0">
                <a:ea typeface="Amazon Ember Light" charset="0"/>
                <a:cs typeface="Amazon Ember Light" charset="0"/>
              </a:rPr>
              <a:t> </a:t>
            </a:r>
            <a:r>
              <a:rPr lang="en-US" sz="1100" b="0" i="0" kern="1200" dirty="0">
                <a:effectLst/>
                <a:ea typeface="+mn-ea"/>
                <a:cs typeface="+mn-cs"/>
              </a:rPr>
              <a:t>policies with users, groups, and roles within an AWS account.</a:t>
            </a:r>
          </a:p>
          <a:p>
            <a:endParaRPr lang="en-US" sz="1100" b="0" i="0" kern="1200" dirty="0">
              <a:effectLst/>
              <a:ea typeface="+mn-ea"/>
              <a:cs typeface="+mn-cs"/>
            </a:endParaRPr>
          </a:p>
          <a:p>
            <a:r>
              <a:rPr lang="en-US" sz="1100" b="0" i="0" kern="1200" dirty="0">
                <a:effectLst/>
                <a:ea typeface="+mn-ea"/>
                <a:cs typeface="+mn-cs"/>
              </a:rPr>
              <a:t>With IAM policies,</a:t>
            </a:r>
            <a:r>
              <a:rPr lang="en-US" sz="1100" b="0" i="0" kern="1200" baseline="0" dirty="0">
                <a:effectLst/>
                <a:ea typeface="+mn-ea"/>
                <a:cs typeface="+mn-cs"/>
              </a:rPr>
              <a:t> </a:t>
            </a:r>
            <a:r>
              <a:rPr lang="en-US" sz="1100" b="0" i="0" kern="1200" dirty="0">
                <a:effectLst/>
                <a:ea typeface="+mn-ea"/>
                <a:cs typeface="+mn-cs"/>
              </a:rPr>
              <a:t>you can allow or deny access to AWS services</a:t>
            </a:r>
            <a:r>
              <a:rPr lang="en-US" sz="1100" b="0" i="0" kern="1200" baseline="0" dirty="0">
                <a:effectLst/>
                <a:ea typeface="+mn-ea"/>
                <a:cs typeface="+mn-cs"/>
              </a:rPr>
              <a:t> (</a:t>
            </a:r>
            <a:r>
              <a:rPr lang="en-US" sz="1100" b="0" i="0" kern="1200" dirty="0">
                <a:effectLst/>
                <a:ea typeface="+mn-ea"/>
                <a:cs typeface="+mn-cs"/>
              </a:rPr>
              <a:t>such as Amazon S3), individual AWS resources</a:t>
            </a:r>
            <a:r>
              <a:rPr lang="en-US" sz="1100" b="0" i="0" kern="1200" baseline="0" dirty="0">
                <a:effectLst/>
                <a:ea typeface="+mn-ea"/>
                <a:cs typeface="+mn-cs"/>
              </a:rPr>
              <a:t> (</a:t>
            </a:r>
            <a:r>
              <a:rPr lang="en-US" sz="1100" b="0" i="0" kern="1200" dirty="0">
                <a:effectLst/>
                <a:ea typeface="+mn-ea"/>
                <a:cs typeface="+mn-cs"/>
              </a:rPr>
              <a:t>such as a specific S3 bucket), or individual API actions</a:t>
            </a:r>
            <a:r>
              <a:rPr lang="en-US" sz="1100" b="0" i="0" kern="1200" baseline="0" dirty="0">
                <a:effectLst/>
                <a:ea typeface="+mn-ea"/>
                <a:cs typeface="+mn-cs"/>
              </a:rPr>
              <a:t> (</a:t>
            </a:r>
            <a:r>
              <a:rPr lang="en-US" sz="1100" b="0" i="0" kern="1200" dirty="0">
                <a:effectLst/>
                <a:ea typeface="+mn-ea"/>
                <a:cs typeface="+mn-cs"/>
              </a:rPr>
              <a:t>such as s3:CreateBucket). An IAM policy can be applied only to IAM users, groups, or roles, and it can never restrict the AWS account root user.</a:t>
            </a:r>
          </a:p>
          <a:p>
            <a:endParaRPr lang="en-US" sz="1100" b="0" i="0" kern="1200" dirty="0">
              <a:effectLst/>
              <a:ea typeface="+mn-ea"/>
              <a:cs typeface="+mn-cs"/>
            </a:endParaRPr>
          </a:p>
          <a:p>
            <a:r>
              <a:rPr lang="en-US" sz="1100" b="0" i="0" kern="1200" dirty="0">
                <a:effectLst/>
                <a:ea typeface="+mn-ea"/>
                <a:cs typeface="+mn-cs"/>
              </a:rPr>
              <a:t>In contrast, with Organizations, you use </a:t>
            </a:r>
            <a:r>
              <a:rPr lang="en-US" sz="1100" b="1" i="0" kern="1200" dirty="0">
                <a:effectLst/>
                <a:ea typeface="+mn-ea"/>
                <a:cs typeface="+mn-cs"/>
              </a:rPr>
              <a:t>service control policies (SCPs) </a:t>
            </a:r>
            <a:r>
              <a:rPr lang="en-US" sz="1100" b="0" i="0" kern="1200" dirty="0">
                <a:effectLst/>
                <a:ea typeface="+mn-ea"/>
                <a:cs typeface="+mn-cs"/>
              </a:rPr>
              <a:t>to allow or deny access to particular AWS services for individual AWS accounts or for groups of accounts in an OU. The specified actions from an attached SCP affect all IAM users, groups, and roles for an account, including the AWS account root user.</a:t>
            </a:r>
          </a:p>
        </p:txBody>
      </p:sp>
    </p:spTree>
    <p:extLst>
      <p:ext uri="{BB962C8B-B14F-4D97-AF65-F5344CB8AC3E}">
        <p14:creationId xmlns:p14="http://schemas.microsoft.com/office/powerpoint/2010/main" val="424635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3881301"/>
          </a:xfrm>
        </p:spPr>
        <p:txBody>
          <a:bodyPr/>
          <a:lstStyle/>
          <a:p>
            <a:r>
              <a:rPr lang="en-US" sz="1100" dirty="0"/>
              <a:t>Keep in mind that this process assumes that you have access to two existing AWS accounts, and that you can sign in to each account</a:t>
            </a:r>
            <a:r>
              <a:rPr lang="en-US" sz="1100" baseline="0" dirty="0"/>
              <a:t> </a:t>
            </a:r>
            <a:r>
              <a:rPr lang="en-US" sz="1100" dirty="0"/>
              <a:t>as an administrator.</a:t>
            </a:r>
          </a:p>
          <a:p>
            <a:r>
              <a:rPr lang="en-US" sz="1100" dirty="0"/>
              <a:t> </a:t>
            </a:r>
          </a:p>
          <a:p>
            <a:r>
              <a:rPr lang="en-US" sz="1100" dirty="0"/>
              <a:t>Review</a:t>
            </a:r>
            <a:r>
              <a:rPr lang="en-US" sz="1100" baseline="0" dirty="0"/>
              <a:t> these steps for</a:t>
            </a:r>
            <a:r>
              <a:rPr lang="en-US" sz="1100" dirty="0"/>
              <a:t> setting up AWS Organizations:</a:t>
            </a:r>
          </a:p>
          <a:p>
            <a:pPr marL="171450" lvl="0" indent="-171450">
              <a:buFont typeface="Arial" panose="020B0604020202020204" pitchFamily="34" charset="0"/>
              <a:buChar char="•"/>
            </a:pPr>
            <a:r>
              <a:rPr lang="en-US" sz="1100" dirty="0"/>
              <a:t>Step 1 is to create your organization with your current AWS account as the primary account. You also invite one AWS account to join your organization and create another account as a member account.</a:t>
            </a:r>
          </a:p>
          <a:p>
            <a:pPr marL="171450" lvl="0" indent="-171450">
              <a:buFont typeface="Arial" panose="020B0604020202020204" pitchFamily="34" charset="0"/>
              <a:buChar char="•"/>
            </a:pPr>
            <a:r>
              <a:rPr lang="en-US" sz="1100" dirty="0"/>
              <a:t>Step 2 is to create two organizational units in your new organization and place the member accounts in those OUs.</a:t>
            </a:r>
          </a:p>
          <a:p>
            <a:pPr marL="171450" lvl="0" indent="-171450">
              <a:buFont typeface="Arial" panose="020B0604020202020204" pitchFamily="34" charset="0"/>
              <a:buChar char="•"/>
            </a:pPr>
            <a:r>
              <a:rPr lang="en-US" sz="1100" dirty="0"/>
              <a:t>Step 3 is to create service control policies, which enable you to apply restrictions to what actions can be delegated to users and roles in the member accounts. A service control policy is a type of organization control policy. </a:t>
            </a:r>
          </a:p>
          <a:p>
            <a:pPr marL="171450" lvl="0" indent="-171450">
              <a:buFont typeface="Arial" panose="020B0604020202020204" pitchFamily="34" charset="0"/>
              <a:buChar char="•"/>
            </a:pPr>
            <a:r>
              <a:rPr lang="en-US" sz="1100" dirty="0"/>
              <a:t>Step 4 is to test your organization’s policies. Sign in as a user for each of the roles (such as OU1</a:t>
            </a:r>
            <a:r>
              <a:rPr lang="en-US" sz="1100" baseline="0" dirty="0"/>
              <a:t> or</a:t>
            </a:r>
            <a:r>
              <a:rPr lang="en-US" sz="1100" dirty="0"/>
              <a:t> OU2) and see how the service control policies impact account access. Alternatively, you can use the IAM policy simulator to test and troubleshoot IAM and resource-based policies that are attached to IAM users, groups, or roles in your AWS account. </a:t>
            </a:r>
          </a:p>
          <a:p>
            <a:pPr lvl="0"/>
            <a:endParaRPr lang="en-US" sz="1100" dirty="0"/>
          </a:p>
          <a:p>
            <a:pPr lvl="0"/>
            <a:r>
              <a:rPr lang="en-US" sz="1100" dirty="0"/>
              <a:t>To learn more about the IAM policy simulator, see: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hlinkClick r:id="rId3"/>
              </a:rPr>
              <a:t>IAM policy simulator</a:t>
            </a:r>
            <a:endParaRPr lang="en-US" sz="1100" dirty="0">
              <a:ea typeface="Amazon Ember Light" panose="020B0403020204020204" pitchFamily="34" charset="0"/>
              <a:cs typeface="Amazon Ember Light" panose="020B0403020204020204" pitchFamily="34" charset="0"/>
            </a:endParaRPr>
          </a:p>
          <a:p>
            <a:pPr lvl="0"/>
            <a:endParaRPr lang="en-US" sz="1100" dirty="0"/>
          </a:p>
          <a:p>
            <a:pPr lvl="0"/>
            <a:endParaRPr lang="en-US" sz="1100" dirty="0"/>
          </a:p>
          <a:p>
            <a:pPr marR="0" algn="l" defTabSz="914400" rtl="0" eaLnBrk="1" fontAlgn="auto" latinLnBrk="0" hangingPunct="1">
              <a:lnSpc>
                <a:spcPct val="100000"/>
              </a:lnSpc>
              <a:spcBef>
                <a:spcPts val="0"/>
              </a:spcBef>
              <a:spcAft>
                <a:spcPts val="0"/>
              </a:spcAft>
              <a:buClrTx/>
              <a:buSzTx/>
              <a:tabLst/>
              <a:defRPr/>
            </a:pPr>
            <a:endParaRPr lang="en-US" sz="1100" dirty="0">
              <a:cs typeface="Calibri" panose="020F0502020204030204" pitchFamily="34" charset="0"/>
            </a:endParaRPr>
          </a:p>
        </p:txBody>
      </p:sp>
    </p:spTree>
    <p:extLst>
      <p:ext uri="{BB962C8B-B14F-4D97-AF65-F5344CB8AC3E}">
        <p14:creationId xmlns:p14="http://schemas.microsoft.com/office/powerpoint/2010/main" val="343223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There are restrictions on names that you can create in AWS Organizations,</a:t>
            </a:r>
            <a:r>
              <a:rPr lang="en-US" sz="1100" b="0" i="0" kern="1200" baseline="0" dirty="0">
                <a:solidFill>
                  <a:schemeClr val="tx1"/>
                </a:solidFill>
                <a:effectLst/>
                <a:latin typeface="+mn-lt"/>
                <a:ea typeface="+mn-ea"/>
                <a:cs typeface="+mn-cs"/>
              </a:rPr>
              <a:t> which i</a:t>
            </a:r>
            <a:r>
              <a:rPr lang="en-US" sz="1100" b="0" i="0" kern="1200" dirty="0">
                <a:solidFill>
                  <a:schemeClr val="tx1"/>
                </a:solidFill>
                <a:effectLst/>
                <a:latin typeface="+mn-lt"/>
                <a:ea typeface="+mn-ea"/>
                <a:cs typeface="+mn-cs"/>
              </a:rPr>
              <a:t>ncludes names of accounts, OUs, roots, and policies.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Name</a:t>
            </a:r>
            <a:r>
              <a:rPr lang="en-US" sz="1100" b="0" i="0" kern="1200" baseline="0" dirty="0">
                <a:solidFill>
                  <a:schemeClr val="tx1"/>
                </a:solidFill>
                <a:effectLst/>
                <a:latin typeface="+mn-lt"/>
                <a:ea typeface="+mn-ea"/>
                <a:cs typeface="+mn-cs"/>
              </a:rPr>
              <a:t>s must be composed of Unicode characters and not exceed 250 characters in length.</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AWS Organizations has several maximum and minimum values for entities.</a:t>
            </a:r>
            <a:endParaRPr lang="en-US" sz="1100" dirty="0"/>
          </a:p>
        </p:txBody>
      </p:sp>
    </p:spTree>
    <p:extLst>
      <p:ext uri="{BB962C8B-B14F-4D97-AF65-F5344CB8AC3E}">
        <p14:creationId xmlns:p14="http://schemas.microsoft.com/office/powerpoint/2010/main" val="2736862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AWS</a:t>
            </a:r>
            <a:r>
              <a:rPr lang="en-US" sz="1100" b="0" i="0" kern="1200" baseline="0" dirty="0">
                <a:solidFill>
                  <a:schemeClr val="tx1"/>
                </a:solidFill>
                <a:effectLst/>
                <a:latin typeface="+mn-lt"/>
                <a:ea typeface="+mn-ea"/>
                <a:cs typeface="+mn-cs"/>
              </a:rPr>
              <a:t> Organizations can be managed through different interfaces.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The </a:t>
            </a:r>
            <a:r>
              <a:rPr lang="en-US" sz="1100" b="1" i="0" kern="1200" dirty="0">
                <a:solidFill>
                  <a:schemeClr val="tx1"/>
                </a:solidFill>
                <a:effectLst/>
                <a:latin typeface="+mn-lt"/>
                <a:ea typeface="+mn-ea"/>
                <a:cs typeface="+mn-cs"/>
              </a:rPr>
              <a:t>AWS</a:t>
            </a:r>
            <a:r>
              <a:rPr lang="en-US" sz="1100" b="1" i="0" kern="1200" baseline="0" dirty="0">
                <a:solidFill>
                  <a:schemeClr val="tx1"/>
                </a:solidFill>
                <a:effectLst/>
                <a:latin typeface="+mn-lt"/>
                <a:ea typeface="+mn-ea"/>
                <a:cs typeface="+mn-cs"/>
              </a:rPr>
              <a:t> M</a:t>
            </a:r>
            <a:r>
              <a:rPr lang="en-US" sz="1100" b="1" i="0" kern="1200" dirty="0">
                <a:solidFill>
                  <a:schemeClr val="tx1"/>
                </a:solidFill>
                <a:effectLst/>
                <a:latin typeface="+mn-lt"/>
                <a:ea typeface="+mn-ea"/>
                <a:cs typeface="+mn-cs"/>
              </a:rPr>
              <a:t>anagement Console </a:t>
            </a:r>
            <a:r>
              <a:rPr lang="en-US" sz="1100" b="0" i="0" kern="1200" dirty="0">
                <a:solidFill>
                  <a:schemeClr val="tx1"/>
                </a:solidFill>
                <a:effectLst/>
                <a:latin typeface="+mn-lt"/>
                <a:ea typeface="+mn-ea"/>
                <a:cs typeface="+mn-cs"/>
              </a:rPr>
              <a:t>is a browser-based interface that you can use to manage your organization and your AWS resources. You can perform any task in your organization by using the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AWS Command Line Interface</a:t>
            </a:r>
            <a:r>
              <a:rPr lang="en-US" sz="1100" b="1" i="0" kern="1200" baseline="0" dirty="0">
                <a:solidFill>
                  <a:schemeClr val="tx1"/>
                </a:solidFill>
                <a:effectLst/>
                <a:latin typeface="+mn-lt"/>
                <a:ea typeface="+mn-ea"/>
                <a:cs typeface="+mn-cs"/>
              </a:rPr>
              <a:t> (AWS CLI)</a:t>
            </a:r>
            <a:r>
              <a:rPr lang="en-US" sz="1100" b="1" i="0" kern="1200" dirty="0">
                <a:solidFill>
                  <a:schemeClr val="tx1"/>
                </a:solidFill>
                <a:effectLst/>
                <a:latin typeface="+mn-lt"/>
                <a:ea typeface="+mn-ea"/>
                <a:cs typeface="+mn-cs"/>
              </a:rPr>
              <a:t> tools</a:t>
            </a:r>
            <a:r>
              <a:rPr lang="en-US" sz="1100" b="1"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enable you to issue commands at your system's command line to perform AWS Organizations tasks and AWS tasks. This method can be faster and more convenient than using the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can use also </a:t>
            </a:r>
            <a:r>
              <a:rPr lang="en-US" sz="1100" b="1" i="0" kern="1200" dirty="0">
                <a:solidFill>
                  <a:schemeClr val="tx1"/>
                </a:solidFill>
                <a:effectLst/>
                <a:latin typeface="+mn-lt"/>
                <a:ea typeface="+mn-ea"/>
                <a:cs typeface="+mn-cs"/>
              </a:rPr>
              <a:t>AWS software development kits (SDKs) </a:t>
            </a:r>
            <a:r>
              <a:rPr lang="en-US" sz="1100" b="0" i="0" kern="1200" dirty="0">
                <a:solidFill>
                  <a:schemeClr val="tx1"/>
                </a:solidFill>
                <a:effectLst/>
                <a:latin typeface="+mn-lt"/>
                <a:ea typeface="+mn-ea"/>
                <a:cs typeface="+mn-cs"/>
              </a:rPr>
              <a:t>to handle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tasks such as cryptographically signing requests, managing errors, and retrying requests automatically. AWS SDKs consist of libraries and sample code for various programming languages and platforms,</a:t>
            </a:r>
            <a:r>
              <a:rPr lang="en-US" sz="1100" b="0" i="0" kern="1200" baseline="0" dirty="0">
                <a:solidFill>
                  <a:schemeClr val="tx1"/>
                </a:solidFill>
                <a:effectLst/>
                <a:latin typeface="+mn-lt"/>
                <a:ea typeface="+mn-ea"/>
                <a:cs typeface="+mn-cs"/>
              </a:rPr>
              <a:t> such as </a:t>
            </a:r>
            <a:r>
              <a:rPr lang="en-US" sz="1100" b="0" i="0" kern="1200" dirty="0">
                <a:solidFill>
                  <a:schemeClr val="tx1"/>
                </a:solidFill>
                <a:effectLst/>
                <a:latin typeface="+mn-lt"/>
                <a:ea typeface="+mn-ea"/>
                <a:cs typeface="+mn-cs"/>
              </a:rPr>
              <a:t>Java, Python, Ruby, .NET,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The </a:t>
            </a:r>
            <a:r>
              <a:rPr lang="en-US" sz="1100" b="1" i="0" kern="1200" dirty="0">
                <a:solidFill>
                  <a:schemeClr val="tx1"/>
                </a:solidFill>
                <a:effectLst/>
                <a:latin typeface="+mn-lt"/>
                <a:ea typeface="+mn-ea"/>
                <a:cs typeface="+mn-cs"/>
              </a:rPr>
              <a:t>AWS Organizations HTTPS Query API </a:t>
            </a:r>
            <a:r>
              <a:rPr lang="en-US" sz="1100" b="0" i="0" kern="1200" dirty="0">
                <a:solidFill>
                  <a:schemeClr val="tx1"/>
                </a:solidFill>
                <a:effectLst/>
                <a:latin typeface="+mn-lt"/>
                <a:ea typeface="+mn-ea"/>
                <a:cs typeface="+mn-cs"/>
              </a:rPr>
              <a:t>gives you programmatic access to AWS Organizations and AWS. You can use the API to issue HTTPS requests directly to the service. When you use the HTTPS API, you must include code to digitally sign requests by using your credentials.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670915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AWS Billing and Cost Management.</a:t>
            </a:r>
          </a:p>
        </p:txBody>
      </p:sp>
    </p:spTree>
    <p:extLst>
      <p:ext uri="{BB962C8B-B14F-4D97-AF65-F5344CB8AC3E}">
        <p14:creationId xmlns:p14="http://schemas.microsoft.com/office/powerpoint/2010/main" val="4150362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AWS Billing and Cost Management </a:t>
            </a:r>
            <a:r>
              <a:rPr lang="en-US" sz="1100" kern="1200" dirty="0">
                <a:solidFill>
                  <a:schemeClr val="tx1"/>
                </a:solidFill>
                <a:effectLst/>
                <a:latin typeface="+mn-lt"/>
                <a:ea typeface="+mn-ea"/>
                <a:cs typeface="+mn-cs"/>
              </a:rPr>
              <a:t>is the service that you use to pay your AWS bill, monitor your usage, and budget your costs. Billing and Cost Management enables you to forecast and obtain a better idea of what your costs and usage might be in the future so that you can plan ahead.</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set a custom time period and determine whether you would like to view your data at a monthly or daily level of granularity.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With the filtering and grouping functionality, you can further analyze your data using a variety of available dimensions. The </a:t>
            </a:r>
            <a:r>
              <a:rPr lang="en-US" sz="1100" b="1" kern="1200" dirty="0">
                <a:solidFill>
                  <a:schemeClr val="tx1"/>
                </a:solidFill>
                <a:effectLst/>
                <a:latin typeface="+mn-lt"/>
                <a:ea typeface="+mn-ea"/>
                <a:cs typeface="+mn-cs"/>
              </a:rPr>
              <a:t>AWS Cost and Usage Report Tool </a:t>
            </a:r>
            <a:r>
              <a:rPr lang="en-US" sz="1100" kern="1200" dirty="0">
                <a:solidFill>
                  <a:schemeClr val="tx1"/>
                </a:solidFill>
                <a:effectLst/>
                <a:latin typeface="+mn-lt"/>
                <a:ea typeface="+mn-ea"/>
                <a:cs typeface="+mn-cs"/>
              </a:rPr>
              <a:t>enables you to identify opportunities for optimization by understanding</a:t>
            </a:r>
            <a:r>
              <a:rPr lang="en-US" sz="1100" kern="1200" baseline="0" dirty="0">
                <a:solidFill>
                  <a:schemeClr val="tx1"/>
                </a:solidFill>
                <a:effectLst/>
                <a:latin typeface="+mn-lt"/>
                <a:ea typeface="+mn-ea"/>
                <a:cs typeface="+mn-cs"/>
              </a:rPr>
              <a:t> yo</a:t>
            </a:r>
            <a:r>
              <a:rPr lang="en-US" sz="1100" kern="1200" dirty="0">
                <a:solidFill>
                  <a:schemeClr val="tx1"/>
                </a:solidFill>
                <a:effectLst/>
                <a:latin typeface="+mn-lt"/>
                <a:ea typeface="+mn-ea"/>
                <a:cs typeface="+mn-cs"/>
              </a:rPr>
              <a:t>ur cost and usage data trends and how you are using your AWS implementation.</a:t>
            </a:r>
          </a:p>
        </p:txBody>
      </p:sp>
    </p:spTree>
    <p:extLst>
      <p:ext uri="{BB962C8B-B14F-4D97-AF65-F5344CB8AC3E}">
        <p14:creationId xmlns:p14="http://schemas.microsoft.com/office/powerpoint/2010/main" val="1056359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Fundamentals of pricing.</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735" y="4422584"/>
            <a:ext cx="5486400" cy="3600450"/>
          </a:xfrm>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Billing Dashboard </a:t>
            </a:r>
            <a:r>
              <a:rPr lang="en-US" sz="1100" kern="1200" dirty="0">
                <a:solidFill>
                  <a:schemeClr val="tx1"/>
                </a:solidFill>
                <a:effectLst/>
                <a:latin typeface="+mn-lt"/>
                <a:ea typeface="+mn-ea"/>
                <a:cs typeface="+mn-cs"/>
              </a:rPr>
              <a:t>lets you view the status of your month-to-date AWS expenditure, identify the services that account for the majority of your overall expenditure, and understand at a high level how costs are trending.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One of the graphs that is located on the dashboard is the </a:t>
            </a:r>
            <a:r>
              <a:rPr lang="en-US" sz="1100" b="1" kern="1200" dirty="0">
                <a:solidFill>
                  <a:schemeClr val="tx1"/>
                </a:solidFill>
                <a:effectLst/>
                <a:latin typeface="+mn-lt"/>
                <a:ea typeface="+mn-ea"/>
                <a:cs typeface="+mn-cs"/>
              </a:rPr>
              <a:t>Spend Summary</a:t>
            </a:r>
            <a:r>
              <a:rPr lang="en-US" sz="1100" b="0" kern="1200" dirty="0">
                <a:solidFill>
                  <a:schemeClr val="tx1"/>
                </a:solidFill>
                <a:effectLst/>
                <a:latin typeface="+mn-lt"/>
                <a:ea typeface="+mn-ea"/>
                <a:cs typeface="+mn-cs"/>
              </a:rPr>
              <a:t>.</a:t>
            </a:r>
            <a:r>
              <a:rPr lang="en-US" sz="1100" b="0" kern="1200" baseline="0" dirty="0">
                <a:solidFill>
                  <a:schemeClr val="tx1"/>
                </a:solidFill>
                <a:effectLst/>
                <a:latin typeface="+mn-lt"/>
                <a:ea typeface="+mn-ea"/>
                <a:cs typeface="+mn-cs"/>
              </a:rPr>
              <a:t> The Spend Summary </a:t>
            </a:r>
            <a:r>
              <a:rPr lang="en-US" sz="1100" kern="1200" dirty="0">
                <a:solidFill>
                  <a:schemeClr val="tx1"/>
                </a:solidFill>
                <a:effectLst/>
                <a:latin typeface="+mn-lt"/>
                <a:ea typeface="+mn-ea"/>
                <a:cs typeface="+mn-cs"/>
              </a:rPr>
              <a:t>shows you how much you spent last month, the estimated costs of your AWS usage for the month to date, and a forecast for how much you are likely to spend this month.</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Another graph is </a:t>
            </a:r>
            <a:r>
              <a:rPr lang="en-US" sz="1100" b="1" kern="1200" dirty="0">
                <a:solidFill>
                  <a:schemeClr val="tx1"/>
                </a:solidFill>
                <a:effectLst/>
                <a:latin typeface="+mn-lt"/>
                <a:ea typeface="+mn-ea"/>
                <a:cs typeface="+mn-cs"/>
              </a:rPr>
              <a:t>Month-to-Date Spend by Service</a:t>
            </a:r>
            <a:r>
              <a:rPr lang="en-US" sz="1100" b="0" kern="1200" dirty="0">
                <a:solidFill>
                  <a:schemeClr val="tx1"/>
                </a:solidFill>
                <a:effectLst/>
                <a:latin typeface="+mn-lt"/>
                <a:ea typeface="+mn-ea"/>
                <a:cs typeface="+mn-cs"/>
              </a:rPr>
              <a:t>,</a:t>
            </a:r>
            <a:r>
              <a:rPr lang="en-US" sz="1100" b="0" kern="1200" baseline="0" dirty="0">
                <a:solidFill>
                  <a:schemeClr val="tx1"/>
                </a:solidFill>
                <a:effectLst/>
                <a:latin typeface="+mn-lt"/>
                <a:ea typeface="+mn-ea"/>
                <a:cs typeface="+mn-cs"/>
              </a:rPr>
              <a:t> which </a:t>
            </a:r>
            <a:r>
              <a:rPr lang="en-US" sz="1100" kern="1200" dirty="0">
                <a:solidFill>
                  <a:schemeClr val="tx1"/>
                </a:solidFill>
                <a:effectLst/>
                <a:latin typeface="+mn-lt"/>
                <a:ea typeface="+mn-ea"/>
                <a:cs typeface="+mn-cs"/>
              </a:rPr>
              <a:t>shows the top services that you use most and the proportion of costs that</a:t>
            </a:r>
            <a:r>
              <a:rPr lang="en-US" sz="1100" kern="1200" baseline="0" dirty="0">
                <a:solidFill>
                  <a:schemeClr val="tx1"/>
                </a:solidFill>
                <a:effectLst/>
                <a:latin typeface="+mn-lt"/>
                <a:ea typeface="+mn-ea"/>
                <a:cs typeface="+mn-cs"/>
              </a:rPr>
              <a:t> are </a:t>
            </a:r>
            <a:r>
              <a:rPr lang="en-US" sz="1100" kern="1200" dirty="0">
                <a:solidFill>
                  <a:schemeClr val="tx1"/>
                </a:solidFill>
                <a:effectLst/>
                <a:latin typeface="+mn-lt"/>
                <a:ea typeface="+mn-ea"/>
                <a:cs typeface="+mn-cs"/>
              </a:rPr>
              <a:t>attributed to that service.</a:t>
            </a:r>
          </a:p>
        </p:txBody>
      </p:sp>
    </p:spTree>
    <p:extLst>
      <p:ext uri="{BB962C8B-B14F-4D97-AF65-F5344CB8AC3E}">
        <p14:creationId xmlns:p14="http://schemas.microsoft.com/office/powerpoint/2010/main" val="13666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From the billing dashboard, you can access several other cost management tools that you can use to estimate and plan your AWS costs.</a:t>
            </a:r>
            <a:r>
              <a:rPr lang="en-US" sz="1100" baseline="0" dirty="0"/>
              <a:t> These tools include </a:t>
            </a:r>
            <a:r>
              <a:rPr lang="en-US" sz="1100" dirty="0"/>
              <a:t>AWS Bills, AWS Cost Explorer, AWS Budgets, and AWS Cost and Usage Reports.</a:t>
            </a:r>
          </a:p>
        </p:txBody>
      </p:sp>
    </p:spTree>
    <p:extLst>
      <p:ext uri="{BB962C8B-B14F-4D97-AF65-F5344CB8AC3E}">
        <p14:creationId xmlns:p14="http://schemas.microsoft.com/office/powerpoint/2010/main" val="253204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Bills page </a:t>
            </a:r>
            <a:r>
              <a:rPr lang="en-US" sz="1100" kern="1200" dirty="0">
                <a:solidFill>
                  <a:schemeClr val="tx1"/>
                </a:solidFill>
                <a:effectLst/>
                <a:latin typeface="+mn-lt"/>
                <a:ea typeface="+mn-ea"/>
                <a:cs typeface="+mn-cs"/>
              </a:rPr>
              <a:t>lists the costs that you incurred over the past month for each AWS service, with a further breakdown by AWS Region and linked account.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tool gives you access to the most up-to</a:t>
            </a:r>
            <a:r>
              <a:rPr lang="en-US" sz="1100" kern="1200" baseline="0" dirty="0">
                <a:solidFill>
                  <a:schemeClr val="tx1"/>
                </a:solidFill>
                <a:effectLst/>
                <a:latin typeface="+mn-lt"/>
                <a:ea typeface="+mn-ea"/>
                <a:cs typeface="+mn-cs"/>
              </a:rPr>
              <a:t>-</a:t>
            </a:r>
            <a:r>
              <a:rPr lang="en-US" sz="1100" kern="1200" dirty="0">
                <a:solidFill>
                  <a:schemeClr val="tx1"/>
                </a:solidFill>
                <a:effectLst/>
                <a:latin typeface="+mn-lt"/>
                <a:ea typeface="+mn-ea"/>
                <a:cs typeface="+mn-cs"/>
              </a:rPr>
              <a:t>date information on your costs and usage, including your monthly bill and the detailed breakdown of the AWS services that you use.</a:t>
            </a:r>
          </a:p>
        </p:txBody>
      </p:sp>
    </p:spTree>
    <p:extLst>
      <p:ext uri="{BB962C8B-B14F-4D97-AF65-F5344CB8AC3E}">
        <p14:creationId xmlns:p14="http://schemas.microsoft.com/office/powerpoint/2010/main" val="3515920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Billing and Cost Management </a:t>
            </a:r>
            <a:r>
              <a:rPr lang="en-US" sz="1100" kern="1200" dirty="0">
                <a:solidFill>
                  <a:schemeClr val="tx1"/>
                </a:solidFill>
                <a:effectLst/>
                <a:latin typeface="+mn-lt"/>
                <a:ea typeface="+mn-ea"/>
                <a:cs typeface="+mn-cs"/>
              </a:rPr>
              <a:t>console includes the </a:t>
            </a:r>
            <a:r>
              <a:rPr lang="en-US" sz="1100" b="1" kern="1200" dirty="0">
                <a:solidFill>
                  <a:schemeClr val="tx1"/>
                </a:solidFill>
                <a:effectLst/>
                <a:latin typeface="+mn-lt"/>
                <a:ea typeface="+mn-ea"/>
                <a:cs typeface="+mn-cs"/>
              </a:rPr>
              <a:t>Cost Explorer page </a:t>
            </a:r>
            <a:r>
              <a:rPr lang="en-US" sz="1100" kern="1200" dirty="0">
                <a:solidFill>
                  <a:schemeClr val="tx1"/>
                </a:solidFill>
                <a:effectLst/>
                <a:latin typeface="+mn-lt"/>
                <a:ea typeface="+mn-ea"/>
                <a:cs typeface="+mn-cs"/>
              </a:rPr>
              <a:t>for viewing your AWS cost data as a graph.</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With Cost Explorer, you can visualize, understand, and manage your AWS costs and usage over time.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Cost Explorer includes a default report that visualizes your costs and usage for your top cost-incurring AWS services. The monthly running costs report gives you an overview of all your costs for the past 3 months.</a:t>
            </a:r>
            <a:r>
              <a:rPr lang="en-US" sz="1100" kern="1200" baseline="0" dirty="0">
                <a:solidFill>
                  <a:schemeClr val="tx1"/>
                </a:solidFill>
                <a:effectLst/>
                <a:latin typeface="+mn-lt"/>
                <a:ea typeface="+mn-ea"/>
                <a:cs typeface="+mn-cs"/>
              </a:rPr>
              <a:t> It also </a:t>
            </a:r>
            <a:r>
              <a:rPr lang="en-US" sz="1100" kern="1200" dirty="0">
                <a:solidFill>
                  <a:schemeClr val="tx1"/>
                </a:solidFill>
                <a:effectLst/>
                <a:latin typeface="+mn-lt"/>
                <a:ea typeface="+mn-ea"/>
                <a:cs typeface="+mn-cs"/>
              </a:rPr>
              <a:t>provides forecasted numbers for the coming month, with a corresponding confidence interval.</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Cost Explorer is a free tool that enables you to:</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View charts of your costs.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View cost data for the past 13 months.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Forecast how much you are likely to spend over the next 3 months.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Discover patterns in how much you spend on AWS resources over time and identify cost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problem areas.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Identify the services that you use the most</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View metrics, like which Availability Zones have the most traffic or which linked AWS account is used the most.</a:t>
            </a:r>
          </a:p>
        </p:txBody>
      </p:sp>
    </p:spTree>
    <p:extLst>
      <p:ext uri="{BB962C8B-B14F-4D97-AF65-F5344CB8AC3E}">
        <p14:creationId xmlns:p14="http://schemas.microsoft.com/office/powerpoint/2010/main" val="2538174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AWS Budgets </a:t>
            </a:r>
            <a:r>
              <a:rPr lang="en-US" sz="1100" kern="1200" dirty="0">
                <a:solidFill>
                  <a:schemeClr val="tx1"/>
                </a:solidFill>
                <a:effectLst/>
                <a:latin typeface="+mn-lt"/>
                <a:ea typeface="+mn-ea"/>
                <a:cs typeface="+mn-cs"/>
              </a:rPr>
              <a:t>uses the cost visualization that is provided by Cost Explorer to show you the status of your budgets and to provide forecasts of your estimated costs.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also use AWS Budgets to create notifications for</a:t>
            </a:r>
            <a:r>
              <a:rPr lang="en-US" sz="1100" kern="1200" baseline="0" dirty="0">
                <a:solidFill>
                  <a:schemeClr val="tx1"/>
                </a:solidFill>
                <a:effectLst/>
                <a:latin typeface="+mn-lt"/>
                <a:ea typeface="+mn-ea"/>
                <a:cs typeface="+mn-cs"/>
              </a:rPr>
              <a:t> when </a:t>
            </a:r>
            <a:r>
              <a:rPr lang="en-US" sz="1100" kern="1200" dirty="0">
                <a:solidFill>
                  <a:schemeClr val="tx1"/>
                </a:solidFill>
                <a:effectLst/>
                <a:latin typeface="+mn-lt"/>
                <a:ea typeface="+mn-ea"/>
                <a:cs typeface="+mn-cs"/>
              </a:rPr>
              <a:t>you go over your budget for the month,</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or when your estimated costs exceed your budget. Budgets can be tracked at the monthly, quarterly, or yearly level, and you can customize the start and end dates. Budget alerts can be sent via email or via </a:t>
            </a:r>
            <a:r>
              <a:rPr lang="en-US" sz="1100" b="1" kern="1200" dirty="0">
                <a:solidFill>
                  <a:schemeClr val="tx1"/>
                </a:solidFill>
                <a:effectLst/>
                <a:latin typeface="+mn-lt"/>
                <a:ea typeface="+mn-ea"/>
                <a:cs typeface="+mn-cs"/>
              </a:rPr>
              <a:t>Amazon Simple Notification Service (Amazon SNS).</a:t>
            </a:r>
          </a:p>
        </p:txBody>
      </p:sp>
    </p:spTree>
    <p:extLst>
      <p:ext uri="{BB962C8B-B14F-4D97-AF65-F5344CB8AC3E}">
        <p14:creationId xmlns:p14="http://schemas.microsoft.com/office/powerpoint/2010/main" val="3586229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Cost and Usage Report </a:t>
            </a:r>
            <a:r>
              <a:rPr lang="en-US" sz="1100" kern="1200" dirty="0">
                <a:solidFill>
                  <a:schemeClr val="tx1"/>
                </a:solidFill>
                <a:effectLst/>
                <a:latin typeface="+mn-lt"/>
                <a:ea typeface="+mn-ea"/>
                <a:cs typeface="+mn-cs"/>
              </a:rPr>
              <a:t>is a single location for accessing comprehensive information about your AWS costs and usage. This tool lists the usage for each service category that is used by an account (and its users) in hourly or daily line items,</a:t>
            </a:r>
            <a:r>
              <a:rPr lang="en-US" sz="1100" kern="1200" baseline="0" dirty="0">
                <a:solidFill>
                  <a:schemeClr val="tx1"/>
                </a:solidFill>
                <a:effectLst/>
                <a:latin typeface="+mn-lt"/>
                <a:ea typeface="+mn-ea"/>
                <a:cs typeface="+mn-cs"/>
              </a:rPr>
              <a:t> and </a:t>
            </a:r>
            <a:r>
              <a:rPr lang="en-US" sz="1100" kern="1200" dirty="0">
                <a:solidFill>
                  <a:schemeClr val="tx1"/>
                </a:solidFill>
                <a:effectLst/>
                <a:latin typeface="+mn-lt"/>
                <a:ea typeface="+mn-ea"/>
                <a:cs typeface="+mn-cs"/>
              </a:rPr>
              <a:t>any tax that you activated for tax allocation purposes.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choose to have AWS to publish billing reports to an S3 bucket. These reports can be updated once a day. </a:t>
            </a:r>
          </a:p>
        </p:txBody>
      </p:sp>
    </p:spTree>
    <p:extLst>
      <p:ext uri="{BB962C8B-B14F-4D97-AF65-F5344CB8AC3E}">
        <p14:creationId xmlns:p14="http://schemas.microsoft.com/office/powerpoint/2010/main" val="1958459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the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Billing dashboard demo</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a:t> </a:t>
            </a:r>
          </a:p>
        </p:txBody>
      </p:sp>
    </p:spTree>
    <p:extLst>
      <p:ext uri="{BB962C8B-B14F-4D97-AF65-F5344CB8AC3E}">
        <p14:creationId xmlns:p14="http://schemas.microsoft.com/office/powerpoint/2010/main" val="4051082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Show the Amazon Billing dashboard demo</a:t>
            </a:r>
            <a:endParaRPr lang="en-US" sz="1100" dirty="0"/>
          </a:p>
        </p:txBody>
      </p:sp>
    </p:spTree>
    <p:extLst>
      <p:ext uri="{BB962C8B-B14F-4D97-AF65-F5344CB8AC3E}">
        <p14:creationId xmlns:p14="http://schemas.microsoft.com/office/powerpoint/2010/main" val="1443704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Technical support.</a:t>
            </a:r>
          </a:p>
        </p:txBody>
      </p:sp>
    </p:spTree>
    <p:extLst>
      <p:ext uri="{BB962C8B-B14F-4D97-AF65-F5344CB8AC3E}">
        <p14:creationId xmlns:p14="http://schemas.microsoft.com/office/powerpoint/2010/main" val="2306554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Whether you are new or continuing to adopt AWS services and applications as your business solutions, AWS want help you do amazing things with AWS. AWS Support can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provide you</a:t>
            </a:r>
            <a:r>
              <a:rPr lang="en-US" sz="1100" kern="1200" baseline="0" dirty="0">
                <a:solidFill>
                  <a:schemeClr val="tx1"/>
                </a:solidFill>
                <a:effectLst/>
                <a:latin typeface="+mn-lt"/>
                <a:ea typeface="+mn-ea"/>
                <a:cs typeface="+mn-cs"/>
              </a:rPr>
              <a:t> with</a:t>
            </a:r>
            <a:r>
              <a:rPr lang="en-US" sz="1100" kern="1200" dirty="0">
                <a:solidFill>
                  <a:schemeClr val="tx1"/>
                </a:solidFill>
                <a:effectLst/>
                <a:latin typeface="+mn-lt"/>
                <a:ea typeface="+mn-ea"/>
                <a:cs typeface="+mn-cs"/>
              </a:rPr>
              <a:t> a unique combination of tools and expertise based on your current or future planned use cases.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Support was developed to provide complete support and the right resources to aid your success. We want to support all our customers, including customers that might be experimenting with AWS, those that are looking for production uses of AWS, and also customers that use AWS as a business-critical resource. AWS Support can vary the type of support that is provided, depending on the customer’s needs and goals. </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2246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a:xfrm>
            <a:off x="685800" y="4398264"/>
            <a:ext cx="5486400" cy="3600450"/>
          </a:xfrm>
        </p:spPr>
        <p:txBody>
          <a:bodyPr/>
          <a:lstStyle/>
          <a:p>
            <a:r>
              <a:rPr lang="en-US" sz="1100" kern="1200" dirty="0">
                <a:solidFill>
                  <a:schemeClr val="tx1"/>
                </a:solidFill>
                <a:effectLst/>
                <a:latin typeface="+mn-lt"/>
                <a:ea typeface="+mn-ea"/>
                <a:cs typeface="+mn-cs"/>
              </a:rPr>
              <a:t>There are three fundamental drivers of cost with AWS: </a:t>
            </a:r>
            <a:r>
              <a:rPr lang="en-US" sz="1100" b="1" kern="1200" dirty="0">
                <a:solidFill>
                  <a:schemeClr val="tx1"/>
                </a:solidFill>
                <a:effectLst/>
                <a:latin typeface="+mn-lt"/>
                <a:ea typeface="+mn-ea"/>
                <a:cs typeface="+mn-cs"/>
              </a:rPr>
              <a:t>compute</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storage</a:t>
            </a:r>
            <a:r>
              <a:rPr lang="en-US" sz="1100" kern="1200" dirty="0">
                <a:solidFill>
                  <a:schemeClr val="tx1"/>
                </a:solidFill>
                <a:effectLst/>
                <a:latin typeface="+mn-lt"/>
                <a:ea typeface="+mn-ea"/>
                <a:cs typeface="+mn-cs"/>
              </a:rPr>
              <a:t>, and </a:t>
            </a:r>
            <a:r>
              <a:rPr lang="en-US" sz="1100" b="1" kern="1200" dirty="0">
                <a:solidFill>
                  <a:schemeClr val="tx1"/>
                </a:solidFill>
                <a:effectLst/>
                <a:latin typeface="+mn-lt"/>
                <a:ea typeface="+mn-ea"/>
                <a:cs typeface="+mn-cs"/>
              </a:rPr>
              <a:t>outbound data transfer</a:t>
            </a:r>
            <a:r>
              <a:rPr lang="en-US" sz="1100" kern="1200" dirty="0">
                <a:solidFill>
                  <a:schemeClr val="tx1"/>
                </a:solidFill>
                <a:effectLst/>
                <a:latin typeface="+mn-lt"/>
                <a:ea typeface="+mn-ea"/>
                <a:cs typeface="+mn-cs"/>
              </a:rPr>
              <a:t>. These characteristics vary somewhat, depending on the AWS product and pricing model you choose.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most cases,</a:t>
            </a:r>
            <a:r>
              <a:rPr lang="en-US" sz="1100" kern="1200" baseline="0" dirty="0">
                <a:solidFill>
                  <a:schemeClr val="tx1"/>
                </a:solidFill>
                <a:effectLst/>
                <a:latin typeface="+mn-lt"/>
                <a:ea typeface="+mn-ea"/>
                <a:cs typeface="+mn-cs"/>
              </a:rPr>
              <a:t> t</a:t>
            </a:r>
            <a:r>
              <a:rPr lang="en-US" sz="1100" kern="1200" dirty="0">
                <a:solidFill>
                  <a:schemeClr val="tx1"/>
                </a:solidFill>
                <a:effectLst/>
                <a:latin typeface="+mn-lt"/>
                <a:ea typeface="+mn-ea"/>
                <a:cs typeface="+mn-cs"/>
              </a:rPr>
              <a:t>here is no charge for inbound data transfer or for data transfer between other AWS services within the same AWS Region. There are some exceptions,</a:t>
            </a:r>
            <a:r>
              <a:rPr lang="en-US" sz="1100" kern="1200" baseline="0" dirty="0">
                <a:solidFill>
                  <a:schemeClr val="tx1"/>
                </a:solidFill>
                <a:effectLst/>
                <a:latin typeface="+mn-lt"/>
                <a:ea typeface="+mn-ea"/>
                <a:cs typeface="+mn-cs"/>
              </a:rPr>
              <a:t> so be sure to verify data transfer rates before you begin to use the AWS service.</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Outbound data transfer is aggregated across services</a:t>
            </a:r>
            <a:r>
              <a:rPr lang="en-US" sz="1100" kern="1200" baseline="0" dirty="0">
                <a:solidFill>
                  <a:schemeClr val="tx1"/>
                </a:solidFill>
                <a:effectLst/>
                <a:latin typeface="+mn-lt"/>
                <a:ea typeface="+mn-ea"/>
                <a:cs typeface="+mn-cs"/>
              </a:rPr>
              <a:t> and then charged at the outbound data transfer rate. </a:t>
            </a:r>
            <a:r>
              <a:rPr lang="en-US" sz="1100" kern="1200" dirty="0">
                <a:solidFill>
                  <a:schemeClr val="tx1"/>
                </a:solidFill>
                <a:effectLst/>
                <a:latin typeface="+mn-lt"/>
                <a:ea typeface="+mn-ea"/>
                <a:cs typeface="+mn-cs"/>
              </a:rPr>
              <a:t>This charge appears on the monthly statement as </a:t>
            </a:r>
            <a:r>
              <a:rPr lang="en-US" sz="1100" i="1" kern="1200" dirty="0">
                <a:solidFill>
                  <a:schemeClr val="tx1"/>
                </a:solidFill>
                <a:effectLst/>
                <a:latin typeface="+mn-lt"/>
                <a:ea typeface="+mn-ea"/>
                <a:cs typeface="+mn-cs"/>
              </a:rPr>
              <a:t>AWS Data Transfer Out</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813932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AWS, customers can plan, deploy, and optimize with confidence.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would like proactive guidance, AWS Support</a:t>
            </a:r>
            <a:r>
              <a:rPr lang="en-US" sz="1100" kern="1200" baseline="0" dirty="0">
                <a:solidFill>
                  <a:schemeClr val="tx1"/>
                </a:solidFill>
                <a:effectLst/>
                <a:latin typeface="+mn-lt"/>
                <a:ea typeface="+mn-ea"/>
                <a:cs typeface="+mn-cs"/>
              </a:rPr>
              <a:t> has</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Technical Account Managers (TAMs)</a:t>
            </a:r>
            <a:r>
              <a:rPr lang="en-US" sz="1100" b="1"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who are designated as that user’s primary point of contact. The TAM can provide guidance, architectural review, and continuous ongoing communication to keep you informed and prepared as you plan, deploy, and optimize your solutions.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want to ensure that you follow best practices to increase performance and fault tolerance in the AWS environment, AWS Support</a:t>
            </a:r>
            <a:r>
              <a:rPr lang="en-US" sz="1100" kern="1200" baseline="0" dirty="0">
                <a:solidFill>
                  <a:schemeClr val="tx1"/>
                </a:solidFill>
                <a:effectLst/>
                <a:latin typeface="+mn-lt"/>
                <a:ea typeface="+mn-ea"/>
                <a:cs typeface="+mn-cs"/>
              </a:rPr>
              <a:t> has</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AWS Trusted Advisor</a:t>
            </a:r>
            <a:r>
              <a:rPr lang="en-US" sz="1100" kern="1200" dirty="0">
                <a:solidFill>
                  <a:schemeClr val="tx1"/>
                </a:solidFill>
                <a:effectLst/>
                <a:latin typeface="+mn-lt"/>
                <a:ea typeface="+mn-ea"/>
                <a:cs typeface="+mn-cs"/>
              </a:rPr>
              <a:t>. AWS Trusted Advisor is like a customized cloud expert.</a:t>
            </a:r>
            <a:r>
              <a:rPr lang="en-US" sz="1100" kern="1200" baseline="0" dirty="0">
                <a:solidFill>
                  <a:schemeClr val="tx1"/>
                </a:solidFill>
                <a:effectLst/>
                <a:latin typeface="+mn-lt"/>
                <a:ea typeface="+mn-ea"/>
                <a:cs typeface="+mn-cs"/>
              </a:rPr>
              <a:t> It </a:t>
            </a:r>
            <a:r>
              <a:rPr lang="en-US" sz="1100" kern="1200" dirty="0">
                <a:solidFill>
                  <a:schemeClr val="tx1"/>
                </a:solidFill>
                <a:effectLst/>
                <a:latin typeface="+mn-lt"/>
                <a:ea typeface="+mn-ea"/>
                <a:cs typeface="+mn-cs"/>
              </a:rPr>
              <a:t>is an online resource that checks for opportunities to reduce monthly expenditures and increase productivity.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account assistance, the </a:t>
            </a:r>
            <a:r>
              <a:rPr lang="en-US" sz="1100" b="1" kern="1200" dirty="0">
                <a:solidFill>
                  <a:schemeClr val="tx1"/>
                </a:solidFill>
                <a:effectLst/>
                <a:latin typeface="+mn-lt"/>
                <a:ea typeface="+mn-ea"/>
                <a:cs typeface="+mn-cs"/>
              </a:rPr>
              <a:t>Support Concierge </a:t>
            </a:r>
            <a:r>
              <a:rPr lang="en-US" sz="1100" kern="1200" dirty="0">
                <a:solidFill>
                  <a:schemeClr val="tx1"/>
                </a:solidFill>
                <a:effectLst/>
                <a:latin typeface="+mn-lt"/>
                <a:ea typeface="+mn-ea"/>
                <a:cs typeface="+mn-cs"/>
              </a:rPr>
              <a:t>is a billing and account expert who will provide quick and efficient analysis on billing and account issues. The concierge addresses all non-technical billing and account-level inquiries. </a:t>
            </a:r>
          </a:p>
        </p:txBody>
      </p:sp>
    </p:spTree>
    <p:extLst>
      <p:ext uri="{BB962C8B-B14F-4D97-AF65-F5344CB8AC3E}">
        <p14:creationId xmlns:p14="http://schemas.microsoft.com/office/powerpoint/2010/main" val="1816020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49"/>
            <a:ext cx="5634789" cy="3424101"/>
          </a:xfrm>
        </p:spPr>
        <p:txBody>
          <a:bodyPr/>
          <a:lstStyle/>
          <a:p>
            <a:r>
              <a:rPr lang="en-US" sz="1100" kern="1200" dirty="0">
                <a:solidFill>
                  <a:schemeClr val="tx1"/>
                </a:solidFill>
                <a:effectLst/>
                <a:latin typeface="+mn-lt"/>
                <a:ea typeface="+mn-ea"/>
                <a:cs typeface="+mn-cs"/>
              </a:rPr>
              <a:t>AWS wants you to be able to plan, deploy, and optimize with confidence.</a:t>
            </a:r>
            <a:r>
              <a:rPr lang="en-US" sz="1100" kern="1200" baseline="0" dirty="0">
                <a:solidFill>
                  <a:schemeClr val="tx1"/>
                </a:solidFill>
                <a:effectLst/>
                <a:latin typeface="+mn-lt"/>
                <a:ea typeface="+mn-ea"/>
                <a:cs typeface="+mn-cs"/>
              </a:rPr>
              <a:t> W</a:t>
            </a:r>
            <a:r>
              <a:rPr lang="en-US" sz="1100" kern="1200" dirty="0">
                <a:solidFill>
                  <a:schemeClr val="tx1"/>
                </a:solidFill>
                <a:effectLst/>
                <a:latin typeface="+mn-lt"/>
                <a:ea typeface="+mn-ea"/>
                <a:cs typeface="+mn-cs"/>
              </a:rPr>
              <a:t>e have developed specific plans to support you, including Basic, Developer, Business, and Enterprise support plans.</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Basic Support Plan </a:t>
            </a:r>
            <a:r>
              <a:rPr lang="en-US" sz="1100" kern="1200" dirty="0">
                <a:solidFill>
                  <a:schemeClr val="tx1"/>
                </a:solidFill>
                <a:effectLst/>
                <a:latin typeface="+mn-lt"/>
                <a:ea typeface="+mn-ea"/>
                <a:cs typeface="+mn-cs"/>
              </a:rPr>
              <a:t>offers:</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24/7</a:t>
            </a:r>
            <a:r>
              <a:rPr lang="en-US" sz="1100" kern="1200" baseline="0" dirty="0">
                <a:solidFill>
                  <a:schemeClr val="tx1"/>
                </a:solidFill>
                <a:effectLst/>
                <a:latin typeface="+mn-lt"/>
                <a:ea typeface="+mn-ea"/>
                <a:cs typeface="+mn-cs"/>
              </a:rPr>
              <a:t> access to customer service, documentation, whitepapers and support forums.</a:t>
            </a:r>
          </a:p>
          <a:p>
            <a:pPr marL="628650" lvl="1" indent="-171450">
              <a:buFont typeface="Arial" panose="020B0604020202020204" pitchFamily="34" charset="0"/>
              <a:buChar char="•"/>
            </a:pPr>
            <a:r>
              <a:rPr lang="en-US" sz="1100" kern="1200" baseline="0" dirty="0">
                <a:solidFill>
                  <a:schemeClr val="tx1"/>
                </a:solidFill>
                <a:effectLst/>
                <a:latin typeface="+mn-lt"/>
                <a:ea typeface="+mn-ea"/>
                <a:cs typeface="+mn-cs"/>
              </a:rPr>
              <a:t>Access to six core Trusted Advisor checks.</a:t>
            </a:r>
          </a:p>
          <a:p>
            <a:pPr marL="628650" lvl="1" indent="-171450">
              <a:buFont typeface="Arial" panose="020B0604020202020204" pitchFamily="34" charset="0"/>
              <a:buChar char="•"/>
            </a:pPr>
            <a:r>
              <a:rPr lang="en-US" sz="1100" kern="1200" baseline="0" dirty="0">
                <a:solidFill>
                  <a:schemeClr val="tx1"/>
                </a:solidFill>
                <a:effectLst/>
                <a:latin typeface="+mn-lt"/>
                <a:ea typeface="+mn-ea"/>
                <a:cs typeface="+mn-cs"/>
              </a:rPr>
              <a:t>Access to Personal Health Dashboard.</a:t>
            </a:r>
          </a:p>
          <a:p>
            <a:pPr marL="457200" lvl="1" indent="0">
              <a:buFont typeface="Arial" panose="020B0604020202020204" pitchFamily="34" charset="0"/>
              <a:buNone/>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Developer</a:t>
            </a:r>
            <a:r>
              <a:rPr lang="en-US" sz="1100" b="1" kern="1200" baseline="0" dirty="0">
                <a:solidFill>
                  <a:schemeClr val="tx1"/>
                </a:solidFill>
                <a:effectLst/>
                <a:latin typeface="+mn-lt"/>
                <a:ea typeface="+mn-ea"/>
                <a:cs typeface="+mn-cs"/>
              </a:rPr>
              <a:t> Support Plan </a:t>
            </a:r>
            <a:r>
              <a:rPr lang="en-US" sz="1100" kern="1200" baseline="0" dirty="0">
                <a:solidFill>
                  <a:schemeClr val="tx1"/>
                </a:solidFill>
                <a:effectLst/>
                <a:latin typeface="+mn-lt"/>
                <a:ea typeface="+mn-ea"/>
                <a:cs typeface="+mn-cs"/>
              </a:rPr>
              <a:t>offers r</a:t>
            </a:r>
            <a:r>
              <a:rPr lang="en-US" sz="1100" dirty="0"/>
              <a:t>esources for customers that are testing or doing early development on AWS, and any customers who:</a:t>
            </a:r>
          </a:p>
          <a:p>
            <a:pPr marL="628650" lvl="1" indent="-171450">
              <a:buFont typeface="Arial" panose="020B0604020202020204" pitchFamily="34" charset="0"/>
              <a:buChar char="•"/>
            </a:pPr>
            <a:r>
              <a:rPr lang="en-US" sz="1100" dirty="0"/>
              <a:t>Want access to guidance and technical support.</a:t>
            </a:r>
          </a:p>
          <a:p>
            <a:pPr marL="628650" lvl="1" indent="-171450">
              <a:buFont typeface="Arial" panose="020B0604020202020204" pitchFamily="34" charset="0"/>
              <a:buChar char="•"/>
            </a:pPr>
            <a:r>
              <a:rPr lang="en-US" sz="1100" dirty="0"/>
              <a:t>Are exploring how to quickly put AWS to work.</a:t>
            </a:r>
          </a:p>
          <a:p>
            <a:pPr marL="628650" lvl="1" indent="-171450">
              <a:buFont typeface="Arial" panose="020B0604020202020204" pitchFamily="34" charset="0"/>
              <a:buChar char="•"/>
            </a:pPr>
            <a:r>
              <a:rPr lang="en-US" sz="1100" dirty="0"/>
              <a:t>Use AWS for non-production workloads or applications.</a:t>
            </a:r>
          </a:p>
          <a:p>
            <a:pPr marL="628650" lvl="1"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The </a:t>
            </a:r>
            <a:r>
              <a:rPr lang="en-US" sz="1100" b="1" dirty="0"/>
              <a:t>Business</a:t>
            </a:r>
            <a:r>
              <a:rPr lang="en-US" sz="1100" b="1" baseline="0" dirty="0"/>
              <a:t> Support Plan </a:t>
            </a:r>
            <a:r>
              <a:rPr lang="en-US" sz="1100" baseline="0" dirty="0"/>
              <a:t>offers r</a:t>
            </a:r>
            <a:r>
              <a:rPr lang="en-US" sz="1100" dirty="0"/>
              <a:t>esources for customers that</a:t>
            </a:r>
            <a:r>
              <a:rPr lang="en-US" sz="1100" baseline="0" dirty="0"/>
              <a:t> are</a:t>
            </a:r>
            <a:r>
              <a:rPr lang="en-US" sz="1100" dirty="0"/>
              <a:t> running production workloads on AWS,</a:t>
            </a:r>
            <a:r>
              <a:rPr lang="en-US" sz="1100" baseline="0" dirty="0"/>
              <a:t> and </a:t>
            </a:r>
            <a:r>
              <a:rPr lang="en-US" sz="1100" dirty="0"/>
              <a:t>any customers who:</a:t>
            </a:r>
          </a:p>
          <a:p>
            <a:pPr marL="628650" lvl="1" indent="-171450">
              <a:buFont typeface="Arial" panose="020B0604020202020204" pitchFamily="34" charset="0"/>
              <a:buChar char="•"/>
            </a:pPr>
            <a:r>
              <a:rPr lang="en-US" sz="1100" dirty="0"/>
              <a:t>Run one or more applications in production environments.</a:t>
            </a:r>
          </a:p>
          <a:p>
            <a:pPr marL="628650" lvl="1" indent="-171450">
              <a:buFont typeface="Arial" panose="020B0604020202020204" pitchFamily="34" charset="0"/>
              <a:buChar char="•"/>
            </a:pPr>
            <a:r>
              <a:rPr lang="en-US" sz="1100" dirty="0"/>
              <a:t>Have multiple services activated, or use key services extensively.</a:t>
            </a:r>
          </a:p>
          <a:p>
            <a:pPr marL="628650" lvl="1" indent="-171450">
              <a:buFont typeface="Arial" panose="020B0604020202020204" pitchFamily="34" charset="0"/>
              <a:buChar char="•"/>
            </a:pPr>
            <a:r>
              <a:rPr lang="en-US" sz="1100" dirty="0"/>
              <a:t>Depend on their business solutions to be available, scalable, and secure.</a:t>
            </a:r>
          </a:p>
          <a:p>
            <a:pPr marL="628650" lvl="1"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The </a:t>
            </a:r>
            <a:r>
              <a:rPr lang="en-US" sz="1100" b="1" dirty="0"/>
              <a:t>Enterprise</a:t>
            </a:r>
            <a:r>
              <a:rPr lang="en-US" sz="1100" b="1" baseline="0" dirty="0"/>
              <a:t> Support Plan </a:t>
            </a:r>
            <a:r>
              <a:rPr lang="en-US" sz="1100" baseline="0" dirty="0"/>
              <a:t>offers </a:t>
            </a:r>
            <a:r>
              <a:rPr lang="en-US" sz="1100" dirty="0"/>
              <a:t>resources for customers that are running business and mission-critical workloads on AWS, and any customers who want to:</a:t>
            </a:r>
          </a:p>
          <a:p>
            <a:pPr marL="628650" lvl="1" indent="-171450">
              <a:buFont typeface="Arial" panose="020B0604020202020204" pitchFamily="34" charset="0"/>
              <a:buChar char="•"/>
            </a:pPr>
            <a:r>
              <a:rPr lang="en-US" sz="1100" dirty="0"/>
              <a:t>Focus on proactive management to increase efficiency and availability.</a:t>
            </a:r>
          </a:p>
          <a:p>
            <a:pPr marL="628650" lvl="1" indent="-171450">
              <a:buFont typeface="Arial" panose="020B0604020202020204" pitchFamily="34" charset="0"/>
              <a:buChar char="•"/>
            </a:pPr>
            <a:r>
              <a:rPr lang="en-US" sz="1100" dirty="0"/>
              <a:t>Build and operate workloads</a:t>
            </a:r>
            <a:r>
              <a:rPr lang="en-US" sz="1100" baseline="0" dirty="0"/>
              <a:t> that</a:t>
            </a:r>
            <a:r>
              <a:rPr lang="en-US" sz="1100" dirty="0"/>
              <a:t> follow AWS best practices.</a:t>
            </a:r>
          </a:p>
          <a:p>
            <a:pPr marL="628650" lvl="1" indent="-171450">
              <a:buFont typeface="Arial" panose="020B0604020202020204" pitchFamily="34" charset="0"/>
              <a:buChar char="•"/>
            </a:pPr>
            <a:r>
              <a:rPr lang="en-US" sz="1100" dirty="0"/>
              <a:t>Use AWS expertise to support launches and migrations.</a:t>
            </a:r>
          </a:p>
          <a:p>
            <a:pPr marL="628650" lvl="1" indent="-171450">
              <a:buFont typeface="Arial" panose="020B0604020202020204" pitchFamily="34" charset="0"/>
              <a:buChar char="•"/>
            </a:pPr>
            <a:r>
              <a:rPr lang="en-US" sz="1100" dirty="0"/>
              <a:t>Use a Technical Account Manager (TAM),</a:t>
            </a:r>
            <a:r>
              <a:rPr lang="en-US" sz="1100" baseline="0" dirty="0"/>
              <a:t> who </a:t>
            </a:r>
            <a:r>
              <a:rPr lang="en-US" sz="1100" dirty="0"/>
              <a:t>provides technical expertise for the full range of AWS services and obtains a detailed understanding of your use case and technology architecture. The Technical Account Manager is the primary point of contact for ongoing support needs.</a:t>
            </a:r>
          </a:p>
        </p:txBody>
      </p:sp>
    </p:spTree>
    <p:extLst>
      <p:ext uri="{BB962C8B-B14F-4D97-AF65-F5344CB8AC3E}">
        <p14:creationId xmlns:p14="http://schemas.microsoft.com/office/powerpoint/2010/main" val="1183323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89532"/>
            <a:ext cx="5486400" cy="3813941"/>
          </a:xfrm>
        </p:spPr>
        <p:txBody>
          <a:bodyPr/>
          <a:lstStyle/>
          <a:p>
            <a:pPr>
              <a:spcAft>
                <a:spcPts val="600"/>
              </a:spcAft>
            </a:pPr>
            <a:r>
              <a:rPr lang="en-US" sz="1100" kern="1200" dirty="0">
                <a:solidFill>
                  <a:schemeClr val="tx1"/>
                </a:solidFill>
                <a:effectLst/>
                <a:ea typeface="+mn-ea"/>
                <a:cs typeface="+mn-cs"/>
              </a:rPr>
              <a:t>It addition to understanding the costs that are associated with different support plans, it is critical that you understand the service levels that are associated with each plan. In addition to the support plan you select, the case severity will drive the type of response that you receive. There are five different </a:t>
            </a:r>
            <a:r>
              <a:rPr lang="en-US" sz="1100" i="0" kern="1200" dirty="0">
                <a:solidFill>
                  <a:schemeClr val="tx1"/>
                </a:solidFill>
                <a:effectLst/>
                <a:ea typeface="+mn-ea"/>
                <a:cs typeface="+mn-cs"/>
              </a:rPr>
              <a:t>severity</a:t>
            </a:r>
            <a:r>
              <a:rPr lang="en-US" sz="1100" kern="1200" dirty="0">
                <a:solidFill>
                  <a:schemeClr val="tx1"/>
                </a:solidFill>
                <a:effectLst/>
                <a:ea typeface="+mn-ea"/>
                <a:cs typeface="+mn-cs"/>
              </a:rPr>
              <a:t> levels:</a:t>
            </a:r>
          </a:p>
          <a:p>
            <a:pPr marL="171450" indent="-171450">
              <a:spcAft>
                <a:spcPts val="600"/>
              </a:spcAft>
              <a:buFont typeface="Arial" panose="020B0604020202020204" pitchFamily="34" charset="0"/>
              <a:buChar char="•"/>
            </a:pPr>
            <a:r>
              <a:rPr lang="en-US" sz="1100" b="1" dirty="0"/>
              <a:t>Critical</a:t>
            </a:r>
            <a:r>
              <a:rPr lang="en-US" sz="1100" b="0" baseline="0" dirty="0"/>
              <a:t> –</a:t>
            </a:r>
            <a:r>
              <a:rPr lang="en-US" sz="1100" dirty="0"/>
              <a:t> Your business is at risk. Critical functions of your application are unavailable.</a:t>
            </a:r>
          </a:p>
          <a:p>
            <a:pPr marL="171450" indent="-171450">
              <a:spcAft>
                <a:spcPts val="600"/>
              </a:spcAft>
              <a:buFont typeface="Arial" panose="020B0604020202020204" pitchFamily="34" charset="0"/>
              <a:buChar char="•"/>
            </a:pPr>
            <a:r>
              <a:rPr lang="en-US" sz="1100" b="1" dirty="0"/>
              <a:t>Urgent</a:t>
            </a:r>
            <a:r>
              <a:rPr lang="en-US" sz="1100" b="0" baseline="0" dirty="0"/>
              <a:t> –</a:t>
            </a:r>
            <a:r>
              <a:rPr lang="en-US" sz="1100" dirty="0"/>
              <a:t> Your business is significantly impacted. Important functions of your application are unavailable.</a:t>
            </a:r>
          </a:p>
          <a:p>
            <a:pPr marL="171450" indent="-171450">
              <a:spcAft>
                <a:spcPts val="600"/>
              </a:spcAft>
              <a:buFont typeface="Arial" panose="020B0604020202020204" pitchFamily="34" charset="0"/>
              <a:buChar char="•"/>
            </a:pPr>
            <a:r>
              <a:rPr lang="en-US" sz="1100" b="1" dirty="0"/>
              <a:t>High</a:t>
            </a:r>
            <a:r>
              <a:rPr lang="en-US" sz="1100" b="0" baseline="0" dirty="0"/>
              <a:t> –</a:t>
            </a:r>
            <a:r>
              <a:rPr lang="en-US" sz="1100" dirty="0"/>
              <a:t> Important functions of your application are impaired or degraded.</a:t>
            </a:r>
          </a:p>
          <a:p>
            <a:pPr marL="171450" indent="-171450">
              <a:spcAft>
                <a:spcPts val="600"/>
              </a:spcAft>
              <a:buFont typeface="Arial" panose="020B0604020202020204" pitchFamily="34" charset="0"/>
              <a:buChar char="•"/>
            </a:pPr>
            <a:r>
              <a:rPr lang="en-US" sz="1100" b="1" dirty="0"/>
              <a:t>Normal</a:t>
            </a:r>
            <a:r>
              <a:rPr lang="en-US" sz="1100" b="0" baseline="0" dirty="0"/>
              <a:t> –</a:t>
            </a:r>
            <a:r>
              <a:rPr lang="en-US" sz="1100" dirty="0"/>
              <a:t> Non-critical functions of your application are behaving abnormally, or you have a time-sensitive development question.</a:t>
            </a:r>
          </a:p>
          <a:p>
            <a:pPr marL="171450" indent="-171450">
              <a:spcAft>
                <a:spcPts val="600"/>
              </a:spcAft>
              <a:buFont typeface="Arial" panose="020B0604020202020204" pitchFamily="34" charset="0"/>
              <a:buChar char="•"/>
            </a:pPr>
            <a:r>
              <a:rPr lang="en-US" sz="1100" b="1" dirty="0"/>
              <a:t>Low</a:t>
            </a:r>
            <a:r>
              <a:rPr lang="en-US" sz="1100" b="0" baseline="0" dirty="0"/>
              <a:t> –</a:t>
            </a:r>
            <a:r>
              <a:rPr lang="en-US" sz="1100" dirty="0"/>
              <a:t> You have a general development question, or you want to request a feature.</a:t>
            </a:r>
          </a:p>
          <a:p>
            <a:pPr marR="0" lvl="0" algn="l" defTabSz="914400" rtl="0" eaLnBrk="1" fontAlgn="auto" latinLnBrk="0" hangingPunct="1">
              <a:lnSpc>
                <a:spcPct val="100000"/>
              </a:lnSpc>
              <a:spcBef>
                <a:spcPts val="0"/>
              </a:spcBef>
              <a:spcAft>
                <a:spcPts val="0"/>
              </a:spcAft>
              <a:buClrTx/>
              <a:buSzTx/>
              <a:tabLst/>
              <a:defRPr/>
            </a:pP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ea typeface="+mn-ea"/>
                <a:cs typeface="+mn-cs"/>
              </a:rPr>
              <a:t>Note that there is no case support with the Basic Support Plan. These response times should be considered when you determine which support plan is best for your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AWS Support plans,</a:t>
            </a:r>
            <a:r>
              <a:rPr lang="en-US" sz="1100" baseline="0" dirty="0"/>
              <a:t>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Compare AWS Support Plans</a:t>
            </a:r>
            <a:r>
              <a:rPr lang="en-US" sz="1100" baseline="0" dirty="0"/>
              <a:t>.</a:t>
            </a: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ea typeface="+mn-ea"/>
                <a:cs typeface="+mn-cs"/>
              </a:rPr>
              <a:t> </a:t>
            </a:r>
          </a:p>
          <a:p>
            <a:pPr marL="171450" indent="-171450">
              <a:buFont typeface="Arial" panose="020B0604020202020204" pitchFamily="34" charset="0"/>
              <a:buChar char="•"/>
            </a:pPr>
            <a:endParaRPr lang="en-US" sz="1100" kern="1200" dirty="0">
              <a:solidFill>
                <a:schemeClr val="tx1"/>
              </a:solidFill>
              <a:effectLst/>
              <a:ea typeface="+mn-ea"/>
              <a:cs typeface="+mn-cs"/>
            </a:endParaRPr>
          </a:p>
          <a:p>
            <a:pPr>
              <a:spcAft>
                <a:spcPts val="600"/>
              </a:spcAft>
            </a:pPr>
            <a:endParaRPr lang="en-US" sz="1100" dirty="0"/>
          </a:p>
        </p:txBody>
      </p:sp>
    </p:spTree>
    <p:extLst>
      <p:ext uri="{BB962C8B-B14F-4D97-AF65-F5344CB8AC3E}">
        <p14:creationId xmlns:p14="http://schemas.microsoft.com/office/powerpoint/2010/main" val="41652325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activity, your group</a:t>
            </a:r>
            <a:r>
              <a:rPr lang="en-US" sz="1100" baseline="0" dirty="0"/>
              <a:t> will read the description of a business and develop a recommendation for the appropriate support plan. When you report back to the class, describe the support plan that you selected, and the decision-making criteria that you used to develop your recommendation.</a:t>
            </a:r>
            <a:endParaRPr lang="en-US" sz="1100" dirty="0"/>
          </a:p>
        </p:txBody>
      </p:sp>
    </p:spTree>
    <p:extLst>
      <p:ext uri="{BB962C8B-B14F-4D97-AF65-F5344CB8AC3E}">
        <p14:creationId xmlns:p14="http://schemas.microsoft.com/office/powerpoint/2010/main" val="27926616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50227"/>
          </a:xfrm>
        </p:spPr>
        <p:txBody>
          <a:bodyPr/>
          <a:lstStyle/>
          <a:p>
            <a:r>
              <a:rPr lang="en-US" sz="1100" dirty="0"/>
              <a:t>In summary </a:t>
            </a:r>
            <a:r>
              <a:rPr lang="en-US" sz="1100" kern="1200" dirty="0">
                <a:solidFill>
                  <a:schemeClr val="tx1"/>
                </a:solidFill>
                <a:effectLst/>
                <a:latin typeface="+mn-lt"/>
                <a:ea typeface="+mn-ea"/>
                <a:cs typeface="+mn-cs"/>
              </a:rPr>
              <a:t>you:</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Explored the fundamentals of AWS pricing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Reviewed Total Cost of Ownership concepts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Reviewed an AWS Pricing Calculator estimate.</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Total Cost of Ownership is a concept to help you understand and compare the costs that are associated with different deployments. AWS provides the AWS Pricing Calculator to assist you with the calculations that are needed to estimate cost savings.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Use the </a:t>
            </a:r>
            <a:r>
              <a:rPr lang="en-US" sz="1100" b="1" kern="1200" dirty="0">
                <a:solidFill>
                  <a:schemeClr val="tx1"/>
                </a:solidFill>
                <a:effectLst/>
                <a:latin typeface="+mn-lt"/>
                <a:ea typeface="+mn-ea"/>
                <a:cs typeface="+mn-cs"/>
              </a:rPr>
              <a:t>AWS Pricing Calculator </a:t>
            </a:r>
            <a:r>
              <a:rPr lang="en-US" sz="1100" kern="1200" dirty="0">
                <a:solidFill>
                  <a:schemeClr val="tx1"/>
                </a:solidFill>
                <a:effectLst/>
                <a:latin typeface="+mn-lt"/>
                <a:ea typeface="+mn-ea"/>
                <a:cs typeface="+mn-cs"/>
              </a:rPr>
              <a:t>to:</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Estimate monthly costs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Identify opportunities to reduce monthly costs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Model your solutions before building them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Explore price points and calculations behind your estimate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Find the available instance types and contracts that meet your needs</a:t>
            </a:r>
          </a:p>
          <a:p>
            <a:r>
              <a:rPr lang="en-US" sz="1100" kern="1200" dirty="0">
                <a:solidFill>
                  <a:schemeClr val="tx1"/>
                </a:solidFill>
                <a:effectLst/>
                <a:latin typeface="+mn-lt"/>
                <a:ea typeface="+mn-ea"/>
                <a:cs typeface="+mn-cs"/>
              </a:rPr>
              <a:t> </a:t>
            </a:r>
          </a:p>
          <a:p>
            <a:r>
              <a:rPr lang="en-US" sz="1100" b="1" dirty="0"/>
              <a:t>AWS Billing and Cost Management </a:t>
            </a:r>
            <a:r>
              <a:rPr lang="en-US" sz="1100" dirty="0"/>
              <a:t>provides you with tools to help you access, understand, allocate, control, and optimize your AWS costs and usage. These tools include AWS Bills, AWS Cost Explorer, AWS Budgets, and AWS Cost and Usage Reports. </a:t>
            </a:r>
          </a:p>
          <a:p>
            <a:r>
              <a:rPr lang="en-US" sz="1100" dirty="0"/>
              <a:t> </a:t>
            </a:r>
          </a:p>
          <a:p>
            <a:r>
              <a:rPr lang="en-US" sz="1100" dirty="0"/>
              <a:t>These tools give you access to the most comprehensive information about your AWS costs and usage including which AWS services are the main cost drivers. Knowing and understanding your usage and costs will enable you to plan ahead and improve your AWS implementation.</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complete the knowledge check.</a:t>
            </a:r>
          </a:p>
          <a:p>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Let’s look at the answer</a:t>
            </a:r>
            <a:r>
              <a:rPr lang="en-US" sz="1100" baseline="0" dirty="0"/>
              <a:t> choices and rule them out based on the keywords we have previously highlighted.</a:t>
            </a:r>
            <a:endParaRPr lang="en-US" sz="1100" dirty="0"/>
          </a:p>
          <a:p>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t>AWS Economics Center: </a:t>
            </a:r>
            <a:r>
              <a:rPr lang="en-US" sz="1100" dirty="0">
                <a:hlinkClick r:id="rId3"/>
              </a:rPr>
              <a:t>http://aws.amazon.com/economics/</a:t>
            </a:r>
            <a:endParaRPr lang="en-US" sz="1100" dirty="0"/>
          </a:p>
          <a:p>
            <a:pPr marL="171450" indent="-171450">
              <a:buFont typeface="Arial" panose="020B0604020202020204" pitchFamily="34" charset="0"/>
              <a:buChar char="•"/>
            </a:pPr>
            <a:r>
              <a:rPr lang="en-US" sz="1100" dirty="0"/>
              <a:t>AWS Pricing Calculator: </a:t>
            </a:r>
            <a:r>
              <a:rPr lang="en-US" sz="1100" dirty="0">
                <a:hlinkClick r:id="rId4"/>
              </a:rPr>
              <a:t>https://calculator.aws/#/</a:t>
            </a:r>
            <a:endParaRPr lang="en-US" sz="1100" dirty="0"/>
          </a:p>
          <a:p>
            <a:pPr marL="171450" indent="-171450">
              <a:buFont typeface="Arial" panose="020B0604020202020204" pitchFamily="34" charset="0"/>
              <a:buChar char="•"/>
            </a:pPr>
            <a:r>
              <a:rPr lang="en-US" sz="1100" dirty="0"/>
              <a:t>Case studies and research: </a:t>
            </a:r>
            <a:r>
              <a:rPr lang="en-US" sz="1100" dirty="0">
                <a:hlinkClick r:id="rId3"/>
              </a:rPr>
              <a:t>http://aws.amazon.com/economics/</a:t>
            </a:r>
            <a:endParaRPr lang="en-US" sz="1100" dirty="0"/>
          </a:p>
          <a:p>
            <a:pPr marL="171450" indent="-171450">
              <a:buFont typeface="Arial" panose="020B0604020202020204" pitchFamily="34" charset="0"/>
              <a:buChar char="•"/>
            </a:pPr>
            <a:r>
              <a:rPr lang="en-US" sz="1100" dirty="0"/>
              <a:t>Additional pricing exercises: </a:t>
            </a:r>
            <a:r>
              <a:rPr lang="en-US" sz="1100" dirty="0">
                <a:hlinkClick r:id="rId5"/>
              </a:rPr>
              <a:t>https://dx1572sre29wk.cloudfront.net/cost/</a:t>
            </a:r>
            <a:endParaRPr lang="en-US" sz="1100" dirty="0"/>
          </a:p>
        </p:txBody>
      </p:sp>
    </p:spTree>
    <p:extLst>
      <p:ext uri="{BB962C8B-B14F-4D97-AF65-F5344CB8AC3E}">
        <p14:creationId xmlns:p14="http://schemas.microsoft.com/office/powerpoint/2010/main" val="42218224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364726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966901"/>
          </a:xfrm>
        </p:spPr>
        <p:txBody>
          <a:bodyPr/>
          <a:lstStyle/>
          <a:p>
            <a:r>
              <a:rPr lang="en-US" sz="1100" kern="1200" dirty="0">
                <a:solidFill>
                  <a:schemeClr val="tx1"/>
                </a:solidFill>
                <a:effectLst/>
                <a:ea typeface="+mn-ea"/>
                <a:cs typeface="+mn-cs"/>
              </a:rPr>
              <a:t>This philosophy is what underlies AWS pricing. While the number and types of services offered by AWS have increased dramatically, our philosophy on pricing has not changed. At the end of each month, you pay for what you use. You can start or stop using a product at any time. No long-term contracts are required.</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AWS offers a range of cloud computing services. For each service, you pay for exactly the amount of resources that you actually need. This utility-style pricing model includes:</a:t>
            </a:r>
          </a:p>
          <a:p>
            <a:r>
              <a:rPr lang="en-US" sz="1100" kern="1200" dirty="0">
                <a:solidFill>
                  <a:schemeClr val="tx1"/>
                </a:solidFill>
                <a:effectLst/>
                <a:ea typeface="+mn-ea"/>
                <a:cs typeface="+mn-cs"/>
              </a:rPr>
              <a:t> </a:t>
            </a:r>
          </a:p>
          <a:p>
            <a:pPr marL="171450" lvl="0" indent="-171450">
              <a:buFont typeface="Arial" panose="020B0604020202020204" pitchFamily="34" charset="0"/>
              <a:buChar char="•"/>
            </a:pPr>
            <a:r>
              <a:rPr lang="en-US" sz="1100" kern="1200" dirty="0">
                <a:solidFill>
                  <a:schemeClr val="tx1"/>
                </a:solidFill>
                <a:effectLst/>
                <a:ea typeface="+mn-ea"/>
                <a:cs typeface="+mn-cs"/>
              </a:rPr>
              <a:t>Pay for what you use</a:t>
            </a:r>
          </a:p>
          <a:p>
            <a:pPr marL="171450" lvl="0" indent="-171450">
              <a:buFont typeface="Arial" panose="020B0604020202020204" pitchFamily="34" charset="0"/>
              <a:buChar char="•"/>
            </a:pPr>
            <a:r>
              <a:rPr lang="en-US" sz="1100" kern="1200" dirty="0">
                <a:solidFill>
                  <a:schemeClr val="tx1"/>
                </a:solidFill>
                <a:effectLst/>
                <a:ea typeface="+mn-ea"/>
                <a:cs typeface="+mn-cs"/>
              </a:rPr>
              <a:t>Pay less when you reserve</a:t>
            </a:r>
          </a:p>
          <a:p>
            <a:pPr marL="171450" lvl="0" indent="-171450">
              <a:buFont typeface="Arial" panose="020B0604020202020204" pitchFamily="34" charset="0"/>
              <a:buChar char="•"/>
            </a:pPr>
            <a:r>
              <a:rPr lang="en-US" sz="1100" kern="1200" dirty="0">
                <a:solidFill>
                  <a:schemeClr val="tx1"/>
                </a:solidFill>
                <a:effectLst/>
                <a:ea typeface="+mn-ea"/>
                <a:cs typeface="+mn-cs"/>
              </a:rPr>
              <a:t>Pay less when you use more</a:t>
            </a:r>
          </a:p>
          <a:p>
            <a:pPr marL="171450" lvl="0" indent="-171450">
              <a:buFont typeface="Arial" panose="020B0604020202020204" pitchFamily="34" charset="0"/>
              <a:buChar char="•"/>
            </a:pPr>
            <a:r>
              <a:rPr lang="en-US" sz="1100" kern="1200" dirty="0">
                <a:solidFill>
                  <a:schemeClr val="tx1"/>
                </a:solidFill>
                <a:effectLst/>
                <a:ea typeface="+mn-ea"/>
                <a:cs typeface="+mn-cs"/>
              </a:rPr>
              <a:t>Pay even less as AWS grows </a:t>
            </a:r>
          </a:p>
          <a:p>
            <a:r>
              <a:rPr lang="en-US" sz="1100" kern="120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You will now take a closer look at these core concepts of pricing.</a:t>
            </a:r>
            <a:br>
              <a:rPr lang="en-US" sz="1100" kern="1200" dirty="0">
                <a:solidFill>
                  <a:schemeClr val="tx1"/>
                </a:solidFill>
                <a:effectLst/>
                <a:ea typeface="+mn-ea"/>
                <a:cs typeface="+mn-cs"/>
              </a:rPr>
            </a:br>
            <a:br>
              <a:rPr lang="en-US" sz="1100" kern="1200" dirty="0">
                <a:solidFill>
                  <a:schemeClr val="tx1"/>
                </a:solidFill>
                <a:effectLst/>
                <a:ea typeface="+mn-ea"/>
                <a:cs typeface="+mn-cs"/>
              </a:rPr>
            </a:br>
            <a:r>
              <a:rPr lang="en-US" sz="1100" kern="1200" dirty="0">
                <a:solidFill>
                  <a:schemeClr val="tx1"/>
                </a:solidFill>
                <a:effectLst/>
                <a:ea typeface="+mn-ea"/>
                <a:cs typeface="+mn-cs"/>
              </a:rPr>
              <a:t>To learn more about AWS pricing,</a:t>
            </a:r>
            <a:r>
              <a:rPr lang="en-US" sz="1100" kern="1200" baseline="0" dirty="0">
                <a:solidFill>
                  <a:schemeClr val="tx1"/>
                </a:solidFill>
                <a:effectLst/>
                <a:ea typeface="+mn-ea"/>
                <a:cs typeface="+mn-cs"/>
              </a:rPr>
              <a:t> see: </a:t>
            </a:r>
            <a:r>
              <a:rPr lang="en-US" sz="1100" dirty="0">
                <a:ea typeface="Amazon Ember Light" panose="020B0403020204020204" pitchFamily="34" charset="0"/>
                <a:cs typeface="Amazon Ember Light" panose="020B0403020204020204" pitchFamily="34" charset="0"/>
                <a:hlinkClick r:id="rId3"/>
              </a:rPr>
              <a:t>AWS pricing overview</a:t>
            </a:r>
            <a:r>
              <a:rPr lang="en-US" sz="1100" dirty="0"/>
              <a:t> </a:t>
            </a:r>
          </a:p>
        </p:txBody>
      </p:sp>
    </p:spTree>
    <p:extLst>
      <p:ext uri="{BB962C8B-B14F-4D97-AF65-F5344CB8AC3E}">
        <p14:creationId xmlns:p14="http://schemas.microsoft.com/office/powerpoint/2010/main" val="107660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Unless you build data centers for a living, you might have spent too much time and money building them. With AWS, you pay only for the services that you consume with no large upfront expenses. You can lower variable costs, so you no longer need to dedicate valuable resources to building costly infrastructure, including purchasing servers, software licenses, or leasing facilities.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Quickly adapt to changing business needs and redirect your focus on innovation and invention by paying only for what you use and for as long as you need it. All AWS services are available on demand, require no long-term contracts, and have no complex licensing dependencies.</a:t>
            </a:r>
          </a:p>
        </p:txBody>
      </p:sp>
    </p:spTree>
    <p:extLst>
      <p:ext uri="{BB962C8B-B14F-4D97-AF65-F5344CB8AC3E}">
        <p14:creationId xmlns:p14="http://schemas.microsoft.com/office/powerpoint/2010/main" val="126718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 certain services like Amazon</a:t>
            </a:r>
            <a:r>
              <a:rPr lang="en-US" sz="1100" kern="1200" baseline="0" dirty="0">
                <a:solidFill>
                  <a:schemeClr val="tx1"/>
                </a:solidFill>
                <a:effectLst/>
                <a:latin typeface="+mn-lt"/>
                <a:ea typeface="+mn-ea"/>
                <a:cs typeface="+mn-cs"/>
              </a:rPr>
              <a:t> Elastic Compute Cloud (</a:t>
            </a:r>
            <a:r>
              <a:rPr lang="en-US" sz="1100" kern="1200" dirty="0">
                <a:solidFill>
                  <a:schemeClr val="tx1"/>
                </a:solidFill>
                <a:effectLst/>
                <a:latin typeface="+mn-lt"/>
                <a:ea typeface="+mn-ea"/>
                <a:cs typeface="+mn-cs"/>
              </a:rPr>
              <a:t>Amazon EC2) and Amazon Relational Database Service (Amazon RDS), you can invest in reserved capacity. With Reserved Instances, you can save up to 75 percent over equivalent on-demand capacity. Reserved Instances are available in three options: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All Upfront Reserved Instance (or AURI)</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Partial Upfront Reserved Instance (or PURI)</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No Upfront Payments Reserved Instance (or NURI)</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you buy Reserved Instances, you</a:t>
            </a:r>
            <a:r>
              <a:rPr lang="en-US" sz="1100" kern="1200" baseline="0" dirty="0">
                <a:solidFill>
                  <a:schemeClr val="tx1"/>
                </a:solidFill>
                <a:effectLst/>
                <a:latin typeface="+mn-lt"/>
                <a:ea typeface="+mn-ea"/>
                <a:cs typeface="+mn-cs"/>
              </a:rPr>
              <a:t> receive a greater discount when you make a</a:t>
            </a:r>
            <a:r>
              <a:rPr lang="en-US" sz="1100" kern="1200" dirty="0">
                <a:solidFill>
                  <a:schemeClr val="tx1"/>
                </a:solidFill>
                <a:effectLst/>
                <a:latin typeface="+mn-lt"/>
                <a:ea typeface="+mn-ea"/>
                <a:cs typeface="+mn-cs"/>
              </a:rPr>
              <a:t> larger upfront payment. To maximize your savings, you can pay all upfront and receive the largest discount. Partial Upfront RIs offer lower discounts, but they give you the option to spend less upfront. Lastly, you can choose to spend nothing upfront and receive a smaller discount, which enables you to free capital to spend on other projects.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using reserved capacity, your organization can minimize risks, more predictably manage budgets, and comply with policies that require longer-term commitments.</a:t>
            </a:r>
          </a:p>
        </p:txBody>
      </p:sp>
    </p:spTree>
    <p:extLst>
      <p:ext uri="{BB962C8B-B14F-4D97-AF65-F5344CB8AC3E}">
        <p14:creationId xmlns:p14="http://schemas.microsoft.com/office/powerpoint/2010/main" val="115094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AWS, you can get volume-based discounts and realize important savings as your usage increases. For services like Amazon Simple Storage</a:t>
            </a:r>
            <a:r>
              <a:rPr lang="en-US" sz="1100" kern="1200" baseline="0" dirty="0">
                <a:solidFill>
                  <a:schemeClr val="tx1"/>
                </a:solidFill>
                <a:effectLst/>
                <a:latin typeface="+mn-lt"/>
                <a:ea typeface="+mn-ea"/>
                <a:cs typeface="+mn-cs"/>
              </a:rPr>
              <a:t> Service (</a:t>
            </a:r>
            <a:r>
              <a:rPr lang="en-US" sz="1100" kern="1200" dirty="0">
                <a:solidFill>
                  <a:schemeClr val="tx1"/>
                </a:solidFill>
                <a:effectLst/>
                <a:latin typeface="+mn-lt"/>
                <a:ea typeface="+mn-ea"/>
                <a:cs typeface="+mn-cs"/>
              </a:rPr>
              <a:t>Amazon S3), pricing is tiered, which means that you pay less per GB when you use more. In addition, data transfer </a:t>
            </a:r>
            <a:r>
              <a:rPr lang="en-US" sz="1100" i="1" kern="1200" dirty="0">
                <a:solidFill>
                  <a:schemeClr val="tx1"/>
                </a:solidFill>
                <a:effectLst/>
                <a:latin typeface="+mn-lt"/>
                <a:ea typeface="+mn-ea"/>
                <a:cs typeface="+mn-cs"/>
              </a:rPr>
              <a:t>in</a:t>
            </a:r>
            <a:r>
              <a:rPr lang="en-US" sz="1100" kern="1200" dirty="0">
                <a:solidFill>
                  <a:schemeClr val="tx1"/>
                </a:solidFill>
                <a:effectLst/>
                <a:latin typeface="+mn-lt"/>
                <a:ea typeface="+mn-ea"/>
                <a:cs typeface="+mn-cs"/>
              </a:rPr>
              <a:t> is always free. Multiple storage services deliver lower storage costs based on your needs. As a result, as your AWS usage needs increase, you benefit from the economies of scale that enable you to increase adoption and keep costs under control.</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As your organization evolves, AWS also gives you options to acquire services that help you address your business needs. For example, the AWS storage services portfolio offers options to help you lower pricing based on how frequently you access data and the performance that you need to retrieve it. To optimize your savings, you can choose the right combination of storage solutions that help you reduce costs while preserving performance, security, and durability.</a:t>
            </a:r>
          </a:p>
        </p:txBody>
      </p:sp>
    </p:spTree>
    <p:extLst>
      <p:ext uri="{BB962C8B-B14F-4D97-AF65-F5344CB8AC3E}">
        <p14:creationId xmlns:p14="http://schemas.microsoft.com/office/powerpoint/2010/main" val="2025468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 uri="{C183D7F6-B498-43B3-948B-1728B52AA6E4}">
                <adec:decorative xmlns:adec="http://schemas.microsoft.com/office/drawing/2017/decorative" val="1"/>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 uri="{C183D7F6-B498-43B3-948B-1728B52AA6E4}">
                <adec:decorative xmlns:adec="http://schemas.microsoft.com/office/drawing/2017/decorative" val="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 uri="{C183D7F6-B498-43B3-948B-1728B52AA6E4}">
                <adec:decorative xmlns:adec="http://schemas.microsoft.com/office/drawing/2017/decorative" val="1"/>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 uri="{C183D7F6-B498-43B3-948B-1728B52AA6E4}">
                <adec:decorative xmlns:adec="http://schemas.microsoft.com/office/drawing/2017/decorative" val="1"/>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 uri="{C183D7F6-B498-43B3-948B-1728B52AA6E4}">
                <adec:decorative xmlns:adec="http://schemas.microsoft.com/office/drawing/2017/decorative" val="1"/>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 uri="{C183D7F6-B498-43B3-948B-1728B52AA6E4}">
                <adec:decorative xmlns:adec="http://schemas.microsoft.com/office/drawing/2017/decorative" val="1"/>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 uri="{C183D7F6-B498-43B3-948B-1728B52AA6E4}">
                <adec:decorative xmlns:adec="http://schemas.microsoft.com/office/drawing/2017/decorative" val="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 uri="{C183D7F6-B498-43B3-948B-1728B52AA6E4}">
                <adec:decorative xmlns:adec="http://schemas.microsoft.com/office/drawing/2017/decorative" val="1"/>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 uri="{C183D7F6-B498-43B3-948B-1728B52AA6E4}">
                <adec:decorative xmlns:adec="http://schemas.microsoft.com/office/drawing/2017/decorative" val="1"/>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 uri="{C183D7F6-B498-43B3-948B-1728B52AA6E4}">
                <adec:decorative xmlns:adec="http://schemas.microsoft.com/office/drawing/2017/decorative" val="1"/>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 uri="{C183D7F6-B498-43B3-948B-1728B52AA6E4}">
                <adec:decorative xmlns:adec="http://schemas.microsoft.com/office/drawing/2017/decorative" val="1"/>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 uri="{C183D7F6-B498-43B3-948B-1728B52AA6E4}">
                <adec:decorative xmlns:adec="http://schemas.microsoft.com/office/drawing/2017/decorative" val="1"/>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 uri="{C183D7F6-B498-43B3-948B-1728B52AA6E4}">
                <adec:decorative xmlns:adec="http://schemas.microsoft.com/office/drawing/2017/decorative" val="1"/>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 uri="{C183D7F6-B498-43B3-948B-1728B52AA6E4}">
                <adec:decorative xmlns:adec="http://schemas.microsoft.com/office/drawing/2017/decorative" val="1"/>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 uri="{C183D7F6-B498-43B3-948B-1728B52AA6E4}">
                <adec:decorative xmlns:adec="http://schemas.microsoft.com/office/drawing/2017/decorative" val="1"/>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 uri="{C183D7F6-B498-43B3-948B-1728B52AA6E4}">
                <adec:decorative xmlns:adec="http://schemas.microsoft.com/office/drawing/2017/decorative" val="1"/>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 uri="{C183D7F6-B498-43B3-948B-1728B52AA6E4}">
                <adec:decorative xmlns:adec="http://schemas.microsoft.com/office/drawing/2017/decorative" val="1"/>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 uri="{C183D7F6-B498-43B3-948B-1728B52AA6E4}">
                <adec:decorative xmlns:adec="http://schemas.microsoft.com/office/drawing/2017/decorative" val="1"/>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 uri="{C183D7F6-B498-43B3-948B-1728B52AA6E4}">
                <adec:decorative xmlns:adec="http://schemas.microsoft.com/office/drawing/2017/decorative" val="1"/>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 uri="{C183D7F6-B498-43B3-948B-1728B52AA6E4}">
                <adec:decorative xmlns:adec="http://schemas.microsoft.com/office/drawing/2017/decorative" val="1"/>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 uri="{C183D7F6-B498-43B3-948B-1728B52AA6E4}">
                <adec:decorative xmlns:adec="http://schemas.microsoft.com/office/drawing/2017/decorative" val="1"/>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 uri="{C183D7F6-B498-43B3-948B-1728B52AA6E4}">
                <adec:decorative xmlns:adec="http://schemas.microsoft.com/office/drawing/2017/decorative" val="1"/>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 uri="{C183D7F6-B498-43B3-948B-1728B52AA6E4}">
                <adec:decorative xmlns:adec="http://schemas.microsoft.com/office/drawing/2017/decorative" val="1"/>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 uri="{C183D7F6-B498-43B3-948B-1728B52AA6E4}">
                <adec:decorative xmlns:adec="http://schemas.microsoft.com/office/drawing/2017/decorative" val="1"/>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 uri="{C183D7F6-B498-43B3-948B-1728B52AA6E4}">
                <adec:decorative xmlns:adec="http://schemas.microsoft.com/office/drawing/2017/decorative" val="1"/>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 uri="{C183D7F6-B498-43B3-948B-1728B52AA6E4}">
                <adec:decorative xmlns:adec="http://schemas.microsoft.com/office/drawing/2017/decorative" val="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 uri="{C183D7F6-B498-43B3-948B-1728B52AA6E4}">
                <adec:decorative xmlns:adec="http://schemas.microsoft.com/office/drawing/2017/decorative" val="1"/>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 uri="{C183D7F6-B498-43B3-948B-1728B52AA6E4}">
                <adec:decorative xmlns:adec="http://schemas.microsoft.com/office/drawing/2017/decorative" val="1"/>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 uri="{C183D7F6-B498-43B3-948B-1728B52AA6E4}">
                <adec:decorative xmlns:adec="http://schemas.microsoft.com/office/drawing/2017/decorative" val="1"/>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 uri="{C183D7F6-B498-43B3-948B-1728B52AA6E4}">
                <adec:decorative xmlns:adec="http://schemas.microsoft.com/office/drawing/2017/decorative" val="1"/>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 uri="{C183D7F6-B498-43B3-948B-1728B52AA6E4}">
                <adec:decorative xmlns:adec="http://schemas.microsoft.com/office/drawing/2017/decorative" val="1"/>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a:extLst>
              <a:ext uri="{C183D7F6-B498-43B3-948B-1728B52AA6E4}">
                <adec:decorative xmlns:adec="http://schemas.microsoft.com/office/drawing/2017/decorative" val="1"/>
              </a:ext>
            </a:extLst>
          </p:cNvPr>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 uri="{C183D7F6-B498-43B3-948B-1728B52AA6E4}">
                <adec:decorative xmlns:adec="http://schemas.microsoft.com/office/drawing/2017/decorative" val="1"/>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 uri="{C183D7F6-B498-43B3-948B-1728B52AA6E4}">
                <adec:decorative xmlns:adec="http://schemas.microsoft.com/office/drawing/2017/decorative" val="1"/>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 uri="{C183D7F6-B498-43B3-948B-1728B52AA6E4}">
                <adec:decorative xmlns:adec="http://schemas.microsoft.com/office/drawing/2017/decorative" val="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 uri="{C183D7F6-B498-43B3-948B-1728B52AA6E4}">
                <adec:decorative xmlns:adec="http://schemas.microsoft.com/office/drawing/2017/decorative" val="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 uri="{C183D7F6-B498-43B3-948B-1728B52AA6E4}">
                <adec:decorative xmlns:adec="http://schemas.microsoft.com/office/drawing/2017/decorative" val="1"/>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 uri="{C183D7F6-B498-43B3-948B-1728B52AA6E4}">
                <adec:decorative xmlns:adec="http://schemas.microsoft.com/office/drawing/2017/decorative" val="1"/>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 uri="{C183D7F6-B498-43B3-948B-1728B52AA6E4}">
                <adec:decorative xmlns:adec="http://schemas.microsoft.com/office/drawing/2017/decorative" val="1"/>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 uri="{C183D7F6-B498-43B3-948B-1728B52AA6E4}">
                <adec:decorative xmlns:adec="http://schemas.microsoft.com/office/drawing/2017/decorative" val="1"/>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 uri="{C183D7F6-B498-43B3-948B-1728B52AA6E4}">
                <adec:decorative xmlns:adec="http://schemas.microsoft.com/office/drawing/2017/decorative" val="1"/>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 uri="{C183D7F6-B498-43B3-948B-1728B52AA6E4}">
                <adec:decorative xmlns:adec="http://schemas.microsoft.com/office/drawing/2017/decorative" val="1"/>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 uri="{C183D7F6-B498-43B3-948B-1728B52AA6E4}">
                <adec:decorative xmlns:adec="http://schemas.microsoft.com/office/drawing/2017/decorative" val="1"/>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 uri="{C183D7F6-B498-43B3-948B-1728B52AA6E4}">
                <adec:decorative xmlns:adec="http://schemas.microsoft.com/office/drawing/2017/decorative" val="1"/>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 uri="{C183D7F6-B498-43B3-948B-1728B52AA6E4}">
                <adec:decorative xmlns:adec="http://schemas.microsoft.com/office/drawing/2017/decorative" val="1"/>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 uri="{C183D7F6-B498-43B3-948B-1728B52AA6E4}">
                <adec:decorative xmlns:adec="http://schemas.microsoft.com/office/drawing/2017/decorative" val="1"/>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 uri="{C183D7F6-B498-43B3-948B-1728B52AA6E4}">
                <adec:decorative xmlns:adec="http://schemas.microsoft.com/office/drawing/2017/decorative" val="1"/>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notesSlide" Target="../notesSlides/notesSlide13.xml"/><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6.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42.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44.xml"/><Relationship Id="rId5" Type="http://schemas.openxmlformats.org/officeDocument/2006/relationships/chart" Target="../charts/chart1.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 Id="rId5" Type="http://schemas.openxmlformats.org/officeDocument/2006/relationships/hyperlink" Target="https://calculator.aws/#/" TargetMode="Externa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calculator.aw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4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8.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49.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1.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2.xml"/><Relationship Id="rId5" Type="http://schemas.openxmlformats.org/officeDocument/2006/relationships/image" Target="../media/image56.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3.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5.xml"/><Relationship Id="rId5" Type="http://schemas.openxmlformats.org/officeDocument/2006/relationships/image" Target="../media/image59.sv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33.xml"/><Relationship Id="rId7" Type="http://schemas.openxmlformats.org/officeDocument/2006/relationships/image" Target="../media/image64.png"/><Relationship Id="rId2" Type="http://schemas.openxmlformats.org/officeDocument/2006/relationships/slideLayout" Target="../slideLayouts/slideLayout5.xml"/><Relationship Id="rId1" Type="http://schemas.openxmlformats.org/officeDocument/2006/relationships/tags" Target="../tags/tag5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59.sv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8.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35.xml"/><Relationship Id="rId7" Type="http://schemas.openxmlformats.org/officeDocument/2006/relationships/image" Target="../media/image59.svg"/><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image" Target="../media/image58.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70.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37.xml"/><Relationship Id="rId7" Type="http://schemas.openxmlformats.org/officeDocument/2006/relationships/image" Target="../media/image74.png"/><Relationship Id="rId2" Type="http://schemas.openxmlformats.org/officeDocument/2006/relationships/slideLayout" Target="../slideLayouts/slideLayout5.xml"/><Relationship Id="rId1" Type="http://schemas.openxmlformats.org/officeDocument/2006/relationships/tags" Target="../tags/tag61.xml"/><Relationship Id="rId6" Type="http://schemas.openxmlformats.org/officeDocument/2006/relationships/image" Target="../media/image48.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63.xml"/><Relationship Id="rId5" Type="http://schemas.openxmlformats.org/officeDocument/2006/relationships/image" Target="../media/image77.sv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4.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41.xml"/><Relationship Id="rId7" Type="http://schemas.openxmlformats.org/officeDocument/2006/relationships/image" Target="../media/image82.svg"/><Relationship Id="rId2" Type="http://schemas.openxmlformats.org/officeDocument/2006/relationships/slideLayout" Target="../slideLayouts/slideLayout5.xml"/><Relationship Id="rId1" Type="http://schemas.openxmlformats.org/officeDocument/2006/relationships/tags" Target="../tags/tag65.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4.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7.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2_Billing+Dashboard+v1.0.mp4"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tags" Target="../tags/tag70.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4.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7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tags" Target="../tags/tag79.xml"/><Relationship Id="rId4" Type="http://schemas.openxmlformats.org/officeDocument/2006/relationships/image" Target="../media/image95.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81.xml"/><Relationship Id="rId6" Type="http://schemas.openxmlformats.org/officeDocument/2006/relationships/hyperlink" Target="https://dx1572sre29wk.cloudfront.net/cost/" TargetMode="External"/><Relationship Id="rId5" Type="http://schemas.openxmlformats.org/officeDocument/2006/relationships/hyperlink" Target="https://calculator.aws/#/" TargetMode="External"/><Relationship Id="rId4" Type="http://schemas.openxmlformats.org/officeDocument/2006/relationships/hyperlink" Target="http://aws.amazon.com/economics/"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3.xml"/><Relationship Id="rId1" Type="http://schemas.openxmlformats.org/officeDocument/2006/relationships/tags" Target="../tags/tag8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3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9.xml"/><Relationship Id="rId7"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a:xfrm>
            <a:off x="419100" y="2690956"/>
            <a:ext cx="8059738" cy="488498"/>
          </a:xfrm>
        </p:spPr>
        <p:txBody>
          <a:bodyPr>
            <a:normAutofit/>
          </a:bodyPr>
          <a:lstStyle/>
          <a:p>
            <a:r>
              <a:rPr lang="en-US" dirty="0"/>
              <a:t>AWS Academy Cloud Foundations</a:t>
            </a:r>
          </a:p>
        </p:txBody>
      </p:sp>
      <p:sp>
        <p:nvSpPr>
          <p:cNvPr id="6" name="Title 5"/>
          <p:cNvSpPr>
            <a:spLocks noGrp="1"/>
          </p:cNvSpPr>
          <p:nvPr>
            <p:ph type="title"/>
          </p:nvPr>
        </p:nvSpPr>
        <p:spPr>
          <a:xfrm>
            <a:off x="419100" y="3373291"/>
            <a:ext cx="11353800" cy="474119"/>
          </a:xfrm>
        </p:spPr>
        <p:txBody>
          <a:bodyPr/>
          <a:lstStyle/>
          <a:p>
            <a:r>
              <a:rPr lang="en-US" sz="4800" dirty="0"/>
              <a:t>Module 2: Cloud Economics and Billing</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even less as AWS grows</a:t>
            </a:r>
          </a:p>
        </p:txBody>
      </p:sp>
      <p:sp>
        <p:nvSpPr>
          <p:cNvPr id="6" name="Content Placeholder 5"/>
          <p:cNvSpPr>
            <a:spLocks noGrp="1"/>
          </p:cNvSpPr>
          <p:nvPr>
            <p:ph idx="1"/>
          </p:nvPr>
        </p:nvSpPr>
        <p:spPr>
          <a:xfrm>
            <a:off x="238539" y="1440305"/>
            <a:ext cx="9636981" cy="4913308"/>
          </a:xfrm>
        </p:spPr>
        <p:txBody>
          <a:bodyPr/>
          <a:lstStyle/>
          <a:p>
            <a:pPr marL="0" indent="0">
              <a:buNone/>
            </a:pPr>
            <a:r>
              <a:rPr lang="en-US" dirty="0"/>
              <a:t>As AWS grows:</a:t>
            </a:r>
          </a:p>
          <a:p>
            <a:pPr marL="0" indent="0">
              <a:buNone/>
            </a:pPr>
            <a:endParaRPr lang="en-US" dirty="0"/>
          </a:p>
          <a:p>
            <a:pPr marL="519113" indent="-519113"/>
            <a:r>
              <a:rPr lang="en-US" dirty="0"/>
              <a:t>AWS focuses on lowering cost of doing business.</a:t>
            </a:r>
          </a:p>
          <a:p>
            <a:pPr marL="519113" indent="-519113"/>
            <a:r>
              <a:rPr lang="en-US" dirty="0"/>
              <a:t>This practice results in AWS passing savings from economies of scale to you.</a:t>
            </a:r>
          </a:p>
          <a:p>
            <a:pPr marL="519113" indent="-519113"/>
            <a:r>
              <a:rPr lang="en-US" dirty="0"/>
              <a:t>Since 2006, AWS has </a:t>
            </a:r>
            <a:r>
              <a:rPr lang="en-US" b="1" dirty="0">
                <a:solidFill>
                  <a:srgbClr val="4D27AA"/>
                </a:solidFill>
              </a:rPr>
              <a:t>lowered pricing 75</a:t>
            </a:r>
            <a:r>
              <a:rPr lang="en-US" dirty="0">
                <a:solidFill>
                  <a:srgbClr val="4D27AA"/>
                </a:solidFill>
              </a:rPr>
              <a:t> </a:t>
            </a:r>
            <a:r>
              <a:rPr lang="en-US" dirty="0"/>
              <a:t>times (as of September 2019).</a:t>
            </a:r>
          </a:p>
          <a:p>
            <a:pPr marL="519113" indent="-519113"/>
            <a:r>
              <a:rPr lang="en-US" dirty="0"/>
              <a:t>Future higher-performing resources replace current resources for no extra charge. </a:t>
            </a:r>
          </a:p>
          <a:p>
            <a:pPr marL="0" indent="0">
              <a:buNone/>
            </a:pPr>
            <a:endParaRPr lang="en-US" dirty="0"/>
          </a:p>
        </p:txBody>
      </p:sp>
      <p:pic>
        <p:nvPicPr>
          <p:cNvPr id="5" name="Picture 4" descr="two arrows pointing in opposite directions."/>
          <p:cNvPicPr>
            <a:picLocks noChangeAspect="1"/>
          </p:cNvPicPr>
          <p:nvPr/>
        </p:nvPicPr>
        <p:blipFill rotWithShape="1">
          <a:blip r:embed="rId4" cstate="print">
            <a:extLst>
              <a:ext uri="{28A0092B-C50C-407E-A947-70E740481C1C}">
                <a14:useLocalDpi xmlns:a14="http://schemas.microsoft.com/office/drawing/2010/main" val="0"/>
              </a:ext>
            </a:extLst>
          </a:blip>
          <a:srcRect l="4869" t="13516" r="4929" b="14765"/>
          <a:stretch/>
        </p:blipFill>
        <p:spPr>
          <a:xfrm>
            <a:off x="9875520" y="1463040"/>
            <a:ext cx="2057400" cy="1635802"/>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AE85C05-E54A-4789-9A9A-8B888759CCF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142821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pricing</a:t>
            </a:r>
          </a:p>
        </p:txBody>
      </p:sp>
      <p:sp>
        <p:nvSpPr>
          <p:cNvPr id="9" name="Rounded Rectangle 3">
            <a:extLst>
              <a:ext uri="{FF2B5EF4-FFF2-40B4-BE49-F238E27FC236}">
                <a16:creationId xmlns:a16="http://schemas.microsoft.com/office/drawing/2014/main" id="{598F7750-06ED-42BD-A783-9DE23732297B}"/>
              </a:ext>
              <a:ext uri="{C183D7F6-B498-43B3-948B-1728B52AA6E4}">
                <adec:decorative xmlns:adec="http://schemas.microsoft.com/office/drawing/2017/decorative" val="1"/>
              </a:ext>
            </a:extLst>
          </p:cNvPr>
          <p:cNvSpPr/>
          <p:nvPr/>
        </p:nvSpPr>
        <p:spPr bwMode="auto">
          <a:xfrm>
            <a:off x="1417320" y="1795774"/>
            <a:ext cx="8458200" cy="2793077"/>
          </a:xfrm>
          <a:prstGeom prst="roundRect">
            <a:avLst>
              <a:gd name="adj" fmla="val 12820"/>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0" name="Content Placeholder 2">
            <a:extLst>
              <a:ext uri="{FF2B5EF4-FFF2-40B4-BE49-F238E27FC236}">
                <a16:creationId xmlns:a16="http://schemas.microsoft.com/office/drawing/2014/main" id="{F5C6B21B-D4A5-4AA7-89B3-70AE85123B62}"/>
              </a:ext>
            </a:extLst>
          </p:cNvPr>
          <p:cNvSpPr txBox="1">
            <a:spLocks/>
          </p:cNvSpPr>
          <p:nvPr/>
        </p:nvSpPr>
        <p:spPr>
          <a:xfrm>
            <a:off x="1672406" y="1971669"/>
            <a:ext cx="8140700" cy="261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460375"/>
            <a:r>
              <a:rPr lang="en-US" dirty="0"/>
              <a:t>Meet varying needs through custom pricing.</a:t>
            </a:r>
          </a:p>
          <a:p>
            <a:pPr marL="460375" indent="-460375"/>
            <a:r>
              <a:rPr lang="en-US" dirty="0"/>
              <a:t>Available for high-volume projects with unique </a:t>
            </a:r>
            <a:br>
              <a:rPr lang="en-US" dirty="0"/>
            </a:br>
            <a:r>
              <a:rPr lang="en-US" dirty="0"/>
              <a:t>requirements.</a:t>
            </a:r>
          </a:p>
          <a:p>
            <a:pPr marL="0" indent="0">
              <a:buNone/>
            </a:pPr>
            <a:endParaRPr lang="en-US" dirty="0"/>
          </a:p>
        </p:txBody>
      </p:sp>
      <p:pic>
        <p:nvPicPr>
          <p:cNvPr id="7" name="Picture 6" descr="a building."/>
          <p:cNvPicPr>
            <a:picLocks noChangeAspect="1"/>
          </p:cNvPicPr>
          <p:nvPr/>
        </p:nvPicPr>
        <p:blipFill rotWithShape="1">
          <a:blip r:embed="rId4" cstate="print">
            <a:extLst>
              <a:ext uri="{28A0092B-C50C-407E-A947-70E740481C1C}">
                <a14:useLocalDpi xmlns:a14="http://schemas.microsoft.com/office/drawing/2010/main" val="0"/>
              </a:ext>
            </a:extLst>
          </a:blip>
          <a:srcRect l="19644" t="4916" r="20105" b="5053"/>
          <a:stretch/>
        </p:blipFill>
        <p:spPr>
          <a:xfrm>
            <a:off x="7755706" y="3226626"/>
            <a:ext cx="2057400" cy="3074276"/>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60F103A9-CF39-44C8-B708-8155942BB32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143052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Free Tier</a:t>
            </a:r>
          </a:p>
        </p:txBody>
      </p:sp>
      <p:sp>
        <p:nvSpPr>
          <p:cNvPr id="20" name="TextBox 19">
            <a:extLst>
              <a:ext uri="{FF2B5EF4-FFF2-40B4-BE49-F238E27FC236}">
                <a16:creationId xmlns:a16="http://schemas.microsoft.com/office/drawing/2014/main" id="{F19762C3-5566-411E-9836-256879B1265A}"/>
              </a:ext>
            </a:extLst>
          </p:cNvPr>
          <p:cNvSpPr txBox="1"/>
          <p:nvPr/>
        </p:nvSpPr>
        <p:spPr>
          <a:xfrm>
            <a:off x="537409" y="1343253"/>
            <a:ext cx="11117182" cy="1071062"/>
          </a:xfrm>
          <a:prstGeom prst="rect">
            <a:avLst/>
          </a:prstGeom>
          <a:noFill/>
        </p:spPr>
        <p:txBody>
          <a:bodyPr wrap="square" lIns="182880" tIns="146304" rIns="182880" bIns="146304" rtlCol="0">
            <a:spAutoFit/>
          </a:bodyPr>
          <a:lstStyle/>
          <a:p>
            <a:pPr algn="ctr">
              <a:lnSpc>
                <a:spcPct val="90000"/>
              </a:lnSpc>
              <a:spcAft>
                <a:spcPts val="1800"/>
              </a:spcAft>
            </a:pPr>
            <a:r>
              <a:rPr lang="en-US" sz="2800" dirty="0"/>
              <a:t>Enables you to gain free hands-on experience with the AWS platform, products, and services. Free for 1 year for new customers.</a:t>
            </a:r>
            <a:endParaRPr lang="en-US" sz="2800" dirty="0">
              <a:gradFill>
                <a:gsLst>
                  <a:gs pos="2917">
                    <a:schemeClr val="tx1"/>
                  </a:gs>
                  <a:gs pos="30000">
                    <a:schemeClr val="tx1"/>
                  </a:gs>
                </a:gsLst>
                <a:lin ang="5400000" scaled="0"/>
              </a:gradFill>
            </a:endParaRPr>
          </a:p>
        </p:txBody>
      </p:sp>
      <p:grpSp>
        <p:nvGrpSpPr>
          <p:cNvPr id="5" name="Group 4" descr="steps for signing up for AWS free tier.">
            <a:extLst>
              <a:ext uri="{FF2B5EF4-FFF2-40B4-BE49-F238E27FC236}">
                <a16:creationId xmlns:a16="http://schemas.microsoft.com/office/drawing/2014/main" id="{579E2664-7C9A-4049-997B-9BC600B42004}"/>
              </a:ext>
            </a:extLst>
          </p:cNvPr>
          <p:cNvGrpSpPr/>
          <p:nvPr/>
        </p:nvGrpSpPr>
        <p:grpSpPr>
          <a:xfrm>
            <a:off x="563096" y="2715306"/>
            <a:ext cx="11065809" cy="3138292"/>
            <a:chOff x="492476" y="2715306"/>
            <a:chExt cx="11065809" cy="3138292"/>
          </a:xfrm>
        </p:grpSpPr>
        <p:sp>
          <p:nvSpPr>
            <p:cNvPr id="17" name="Rounded Rectangle 14">
              <a:extLst>
                <a:ext uri="{FF2B5EF4-FFF2-40B4-BE49-F238E27FC236}">
                  <a16:creationId xmlns:a16="http://schemas.microsoft.com/office/drawing/2014/main" id="{AF54ED0F-B832-4577-B492-79170178079E}"/>
                </a:ext>
                <a:ext uri="{C183D7F6-B498-43B3-948B-1728B52AA6E4}">
                  <adec:decorative xmlns:adec="http://schemas.microsoft.com/office/drawing/2017/decorative" val="1"/>
                </a:ext>
              </a:extLst>
            </p:cNvPr>
            <p:cNvSpPr/>
            <p:nvPr/>
          </p:nvSpPr>
          <p:spPr bwMode="auto">
            <a:xfrm>
              <a:off x="492476" y="2715307"/>
              <a:ext cx="3431072" cy="3138291"/>
            </a:xfrm>
            <a:prstGeom prst="roundRect">
              <a:avLst>
                <a:gd name="adj" fmla="val 12086"/>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1" name="Picture 2" descr="1. Sign up for an AWS account.">
              <a:extLst>
                <a:ext uri="{FF2B5EF4-FFF2-40B4-BE49-F238E27FC236}">
                  <a16:creationId xmlns:a16="http://schemas.microsoft.com/office/drawing/2014/main" id="{D74CF52A-F112-4538-A685-514305D04F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040" b="12470"/>
            <a:stretch/>
          </p:blipFill>
          <p:spPr bwMode="auto">
            <a:xfrm>
              <a:off x="1284790" y="2715306"/>
              <a:ext cx="2425574" cy="217600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7907C61-BCBF-4927-8648-28C74A5DA37D}"/>
                </a:ext>
              </a:extLst>
            </p:cNvPr>
            <p:cNvSpPr txBox="1"/>
            <p:nvPr/>
          </p:nvSpPr>
          <p:spPr>
            <a:xfrm>
              <a:off x="1093942" y="4891315"/>
              <a:ext cx="2349040"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Sign up for an </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AWS account</a:t>
              </a:r>
            </a:p>
          </p:txBody>
        </p:sp>
        <p:sp>
          <p:nvSpPr>
            <p:cNvPr id="18" name="Rounded Rectangle 13">
              <a:extLst>
                <a:ext uri="{FF2B5EF4-FFF2-40B4-BE49-F238E27FC236}">
                  <a16:creationId xmlns:a16="http://schemas.microsoft.com/office/drawing/2014/main" id="{F3310BA3-124B-469B-84F3-7D89577F76C9}"/>
                </a:ext>
                <a:ext uri="{C183D7F6-B498-43B3-948B-1728B52AA6E4}">
                  <adec:decorative xmlns:adec="http://schemas.microsoft.com/office/drawing/2017/decorative" val="1"/>
                </a:ext>
              </a:extLst>
            </p:cNvPr>
            <p:cNvSpPr/>
            <p:nvPr/>
          </p:nvSpPr>
          <p:spPr bwMode="auto">
            <a:xfrm>
              <a:off x="4335624" y="2715307"/>
              <a:ext cx="3431072" cy="3138291"/>
            </a:xfrm>
            <a:prstGeom prst="roundRect">
              <a:avLst>
                <a:gd name="adj" fmla="val 12086"/>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2" name="Picture 4" descr="2. Learn with 10 minute tutorials.">
              <a:extLst>
                <a:ext uri="{FF2B5EF4-FFF2-40B4-BE49-F238E27FC236}">
                  <a16:creationId xmlns:a16="http://schemas.microsoft.com/office/drawing/2014/main" id="{3A5D50D4-5F81-4B43-AF09-1BEB4B3B0A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9102" b="10375"/>
            <a:stretch/>
          </p:blipFill>
          <p:spPr bwMode="auto">
            <a:xfrm>
              <a:off x="5094237" y="2715307"/>
              <a:ext cx="2458104" cy="221955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993CFB-C4EA-4647-BFC5-F85B5154FF92}"/>
                </a:ext>
              </a:extLst>
            </p:cNvPr>
            <p:cNvSpPr txBox="1"/>
            <p:nvPr/>
          </p:nvSpPr>
          <p:spPr>
            <a:xfrm>
              <a:off x="4731271" y="4891315"/>
              <a:ext cx="2515753"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Learn with 10-</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minute tutorials</a:t>
              </a:r>
            </a:p>
          </p:txBody>
        </p:sp>
        <p:sp>
          <p:nvSpPr>
            <p:cNvPr id="19" name="Rounded Rectangle 12">
              <a:extLst>
                <a:ext uri="{FF2B5EF4-FFF2-40B4-BE49-F238E27FC236}">
                  <a16:creationId xmlns:a16="http://schemas.microsoft.com/office/drawing/2014/main" id="{B3C459A2-D500-40F1-88B4-F639021CBA34}"/>
                </a:ext>
                <a:ext uri="{C183D7F6-B498-43B3-948B-1728B52AA6E4}">
                  <adec:decorative xmlns:adec="http://schemas.microsoft.com/office/drawing/2017/decorative" val="1"/>
                </a:ext>
              </a:extLst>
            </p:cNvPr>
            <p:cNvSpPr/>
            <p:nvPr/>
          </p:nvSpPr>
          <p:spPr bwMode="auto">
            <a:xfrm>
              <a:off x="8127213" y="2715307"/>
              <a:ext cx="3431072" cy="3138291"/>
            </a:xfrm>
            <a:prstGeom prst="roundRect">
              <a:avLst>
                <a:gd name="adj" fmla="val 12086"/>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3" name="Picture 6" descr="3. Learn with 10 minute tutorials.">
              <a:extLst>
                <a:ext uri="{FF2B5EF4-FFF2-40B4-BE49-F238E27FC236}">
                  <a16:creationId xmlns:a16="http://schemas.microsoft.com/office/drawing/2014/main" id="{CC44648A-CFFA-4CDB-B792-4E3A160B39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1836" b="11548"/>
            <a:stretch/>
          </p:blipFill>
          <p:spPr bwMode="auto">
            <a:xfrm>
              <a:off x="8848247" y="2715306"/>
              <a:ext cx="2710037" cy="219052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AD6BE9B-BA9D-4B9E-9A4A-02D58E32D806}"/>
                </a:ext>
              </a:extLst>
            </p:cNvPr>
            <p:cNvSpPr txBox="1"/>
            <p:nvPr/>
          </p:nvSpPr>
          <p:spPr>
            <a:xfrm>
              <a:off x="8744371" y="4891315"/>
              <a:ext cx="2196756"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Start building</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with AWS</a:t>
              </a:r>
            </a:p>
          </p:txBody>
        </p:sp>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9C7BC5D1-F91D-4449-BB4C-178F8D4A9F3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97580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Services with no charge</a:t>
            </a:r>
          </a:p>
        </p:txBody>
      </p:sp>
      <p:grpSp>
        <p:nvGrpSpPr>
          <p:cNvPr id="6" name="Group 5" descr="services with no charge.">
            <a:extLst>
              <a:ext uri="{FF2B5EF4-FFF2-40B4-BE49-F238E27FC236}">
                <a16:creationId xmlns:a16="http://schemas.microsoft.com/office/drawing/2014/main" id="{1E835726-C423-4A2E-BE07-854E83E4129D}"/>
              </a:ext>
            </a:extLst>
          </p:cNvPr>
          <p:cNvGrpSpPr/>
          <p:nvPr/>
        </p:nvGrpSpPr>
        <p:grpSpPr>
          <a:xfrm>
            <a:off x="3362037" y="1391786"/>
            <a:ext cx="5546732" cy="4828039"/>
            <a:chOff x="3362037" y="1391786"/>
            <a:chExt cx="5546732" cy="4828039"/>
          </a:xfrm>
        </p:grpSpPr>
        <p:sp>
          <p:nvSpPr>
            <p:cNvPr id="8" name="Rounded Rectangle 9" descr="Services with no charge.">
              <a:extLst>
                <a:ext uri="{FF2B5EF4-FFF2-40B4-BE49-F238E27FC236}">
                  <a16:creationId xmlns:a16="http://schemas.microsoft.com/office/drawing/2014/main" id="{E4D8A24B-54A6-4129-8600-1015C2362BDA}"/>
                </a:ext>
              </a:extLst>
            </p:cNvPr>
            <p:cNvSpPr/>
            <p:nvPr/>
          </p:nvSpPr>
          <p:spPr bwMode="auto">
            <a:xfrm>
              <a:off x="3362037" y="1391786"/>
              <a:ext cx="5183830" cy="4768239"/>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9" name="Content Placeholder 2">
              <a:extLst>
                <a:ext uri="{FF2B5EF4-FFF2-40B4-BE49-F238E27FC236}">
                  <a16:creationId xmlns:a16="http://schemas.microsoft.com/office/drawing/2014/main" id="{B1E9B817-A385-47E7-AC11-B1A5003D3BA4}"/>
                </a:ext>
              </a:extLst>
            </p:cNvPr>
            <p:cNvSpPr txBox="1">
              <a:spLocks/>
            </p:cNvSpPr>
            <p:nvPr/>
          </p:nvSpPr>
          <p:spPr>
            <a:xfrm>
              <a:off x="4457193" y="1492250"/>
              <a:ext cx="4451576" cy="47275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dirty="0"/>
                <a:t>Amazon VPC</a:t>
              </a:r>
            </a:p>
            <a:p>
              <a:pPr marL="0" indent="0">
                <a:lnSpc>
                  <a:spcPct val="200000"/>
                </a:lnSpc>
                <a:buFont typeface="Arial" panose="020B0604020202020204" pitchFamily="34" charset="0"/>
                <a:buNone/>
              </a:pPr>
              <a:r>
                <a:rPr lang="en-US" dirty="0"/>
                <a:t>Elastic Beanstalk**</a:t>
              </a:r>
            </a:p>
            <a:p>
              <a:pPr marL="0" indent="0">
                <a:lnSpc>
                  <a:spcPct val="200000"/>
                </a:lnSpc>
                <a:buFont typeface="Arial" panose="020B0604020202020204" pitchFamily="34" charset="0"/>
                <a:buNone/>
              </a:pPr>
              <a:r>
                <a:rPr lang="en-US" dirty="0"/>
                <a:t>Auto Scaling**</a:t>
              </a:r>
            </a:p>
            <a:p>
              <a:pPr marL="0" indent="0">
                <a:lnSpc>
                  <a:spcPct val="200000"/>
                </a:lnSpc>
                <a:buFont typeface="Arial" panose="020B0604020202020204" pitchFamily="34" charset="0"/>
                <a:buNone/>
              </a:pPr>
              <a:r>
                <a:rPr lang="en-US" dirty="0"/>
                <a:t>AWS CloudFormation**</a:t>
              </a:r>
            </a:p>
            <a:p>
              <a:pPr marL="0" indent="0">
                <a:lnSpc>
                  <a:spcPct val="85000"/>
                </a:lnSpc>
                <a:buFont typeface="Arial" panose="020B0604020202020204" pitchFamily="34" charset="0"/>
                <a:buNone/>
              </a:pPr>
              <a:br>
                <a:rPr lang="en-US" dirty="0"/>
              </a:br>
              <a:r>
                <a:rPr lang="en-US" dirty="0"/>
                <a:t>AWS Identity and Access Management (IAM)</a:t>
              </a:r>
            </a:p>
          </p:txBody>
        </p:sp>
        <p:pic>
          <p:nvPicPr>
            <p:cNvPr id="12" name="Graphic 52" descr="Amazon VPC icon.">
              <a:extLst>
                <a:ext uri="{FF2B5EF4-FFF2-40B4-BE49-F238E27FC236}">
                  <a16:creationId xmlns:a16="http://schemas.microsoft.com/office/drawing/2014/main" id="{6DAADA1A-3B61-4489-99B9-9DDED42011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84588" y="1645126"/>
              <a:ext cx="711200" cy="711200"/>
            </a:xfrm>
            <a:prstGeom prst="rect">
              <a:avLst/>
            </a:prstGeom>
          </p:spPr>
        </p:pic>
        <p:pic>
          <p:nvPicPr>
            <p:cNvPr id="14" name="Graphic 10" descr="Elastic Beanstalk icon.">
              <a:extLst>
                <a:ext uri="{FF2B5EF4-FFF2-40B4-BE49-F238E27FC236}">
                  <a16:creationId xmlns:a16="http://schemas.microsoft.com/office/drawing/2014/main" id="{958BE8D9-49BA-4269-AC99-D11D1FF697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84588" y="2582346"/>
              <a:ext cx="711200" cy="711200"/>
            </a:xfrm>
            <a:prstGeom prst="rect">
              <a:avLst/>
            </a:prstGeom>
          </p:spPr>
        </p:pic>
        <p:pic>
          <p:nvPicPr>
            <p:cNvPr id="15" name="Graphic 123" descr="Auto Scaling icon.">
              <a:extLst>
                <a:ext uri="{FF2B5EF4-FFF2-40B4-BE49-F238E27FC236}">
                  <a16:creationId xmlns:a16="http://schemas.microsoft.com/office/drawing/2014/main" id="{BA6AA774-BFAF-4753-8470-CD69262F15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99436" y="3529314"/>
              <a:ext cx="469900" cy="469900"/>
            </a:xfrm>
            <a:prstGeom prst="rect">
              <a:avLst/>
            </a:prstGeom>
          </p:spPr>
        </p:pic>
        <p:pic>
          <p:nvPicPr>
            <p:cNvPr id="13" name="Graphic 47" descr="AWS Cloud Formation icon.">
              <a:extLst>
                <a:ext uri="{FF2B5EF4-FFF2-40B4-BE49-F238E27FC236}">
                  <a16:creationId xmlns:a16="http://schemas.microsoft.com/office/drawing/2014/main" id="{FF889A0B-6FC6-4502-AE9E-93F8907A92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4588" y="4298888"/>
              <a:ext cx="711200" cy="711200"/>
            </a:xfrm>
            <a:prstGeom prst="rect">
              <a:avLst/>
            </a:prstGeom>
          </p:spPr>
        </p:pic>
        <p:pic>
          <p:nvPicPr>
            <p:cNvPr id="10" name="Graphic 36">
              <a:extLst>
                <a:ext uri="{FF2B5EF4-FFF2-40B4-BE49-F238E27FC236}">
                  <a16:creationId xmlns:a16="http://schemas.microsoft.com/office/drawing/2014/main" id="{7477C140-23B4-481D-896F-E7413FF7F7D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8786" y="5236108"/>
              <a:ext cx="711200" cy="711200"/>
            </a:xfrm>
            <a:prstGeom prst="rect">
              <a:avLst/>
            </a:prstGeom>
          </p:spPr>
        </p:pic>
      </p:grpSp>
      <p:sp>
        <p:nvSpPr>
          <p:cNvPr id="5" name="Rectangle 4">
            <a:extLst>
              <a:ext uri="{FF2B5EF4-FFF2-40B4-BE49-F238E27FC236}">
                <a16:creationId xmlns:a16="http://schemas.microsoft.com/office/drawing/2014/main" id="{6D9284E1-BB8C-4518-8D36-4ADAF5969B23}"/>
              </a:ext>
            </a:extLst>
          </p:cNvPr>
          <p:cNvSpPr/>
          <p:nvPr/>
        </p:nvSpPr>
        <p:spPr>
          <a:xfrm>
            <a:off x="8673340" y="5347143"/>
            <a:ext cx="3104132" cy="1200329"/>
          </a:xfrm>
          <a:prstGeom prst="rect">
            <a:avLst/>
          </a:prstGeom>
        </p:spPr>
        <p:txBody>
          <a:bodyPr wrap="square">
            <a:spAutoFit/>
          </a:bodyPr>
          <a:lstStyle/>
          <a:p>
            <a:r>
              <a:rPr lang="en-US" dirty="0"/>
              <a:t>**</a:t>
            </a:r>
            <a:r>
              <a:rPr lang="en-US" b="1" dirty="0"/>
              <a:t>Note</a:t>
            </a:r>
            <a:r>
              <a:rPr lang="en-US" dirty="0"/>
              <a:t>: There might be charges associated with other AWS services that are used with these services. </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383DCB3B-83F6-4F61-81C4-D181F95EB13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1997371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a:t>Key takeaways</a:t>
            </a:r>
            <a:endParaRPr lang="en-US"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There is no charge for:</a:t>
            </a:r>
          </a:p>
          <a:p>
            <a:pPr lvl="1"/>
            <a:r>
              <a:rPr lang="en-US" dirty="0"/>
              <a:t>Inbound data transfer.</a:t>
            </a:r>
          </a:p>
          <a:p>
            <a:pPr lvl="1"/>
            <a:r>
              <a:rPr lang="en-US" dirty="0"/>
              <a:t>Data transfer between services within the same AWS Region.</a:t>
            </a:r>
          </a:p>
          <a:p>
            <a:r>
              <a:rPr lang="en-US" dirty="0"/>
              <a:t>Pay for what you use.</a:t>
            </a:r>
          </a:p>
          <a:p>
            <a:r>
              <a:rPr lang="en-US" dirty="0"/>
              <a:t>Start and stop anytime.</a:t>
            </a:r>
          </a:p>
          <a:p>
            <a:r>
              <a:rPr lang="en-US" dirty="0"/>
              <a:t>No long-term contracts are required.</a:t>
            </a:r>
          </a:p>
          <a:p>
            <a:r>
              <a:rPr lang="en-US" dirty="0"/>
              <a:t>Some services are free, but the other AWS services that they provision might not be free.</a:t>
            </a:r>
          </a:p>
        </p:txBody>
      </p:sp>
      <p:sp>
        <p:nvSpPr>
          <p:cNvPr id="2" name="Slide Number Placeholder 1">
            <a:extLst>
              <a:ext uri="{FF2B5EF4-FFF2-40B4-BE49-F238E27FC236}">
                <a16:creationId xmlns:a16="http://schemas.microsoft.com/office/drawing/2014/main" id="{A3FB299F-955A-4BA1-8F88-AEB8FA37BE0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14</a:t>
            </a:fld>
            <a:endParaRPr lang="en-US" dirty="0"/>
          </a:p>
        </p:txBody>
      </p:sp>
      <p:sp>
        <p:nvSpPr>
          <p:cNvPr id="7" name="Footer Placeholder 6">
            <a:extLs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2019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77343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sz="4000" dirty="0"/>
              <a:t>Section 2: Total Cost of Ownership</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247564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On-premises versus cloud</a:t>
            </a:r>
          </a:p>
        </p:txBody>
      </p:sp>
      <p:grpSp>
        <p:nvGrpSpPr>
          <p:cNvPr id="5" name="Group 4">
            <a:extLst>
              <a:ext uri="{FF2B5EF4-FFF2-40B4-BE49-F238E27FC236}">
                <a16:creationId xmlns:a16="http://schemas.microsoft.com/office/drawing/2014/main" id="{BCE32A99-17FC-4280-9DE6-4B140259DDE6}"/>
              </a:ext>
              <a:ext uri="{C183D7F6-B498-43B3-948B-1728B52AA6E4}">
                <adec:decorative xmlns:adec="http://schemas.microsoft.com/office/drawing/2017/decorative" val="1"/>
              </a:ext>
            </a:extLst>
          </p:cNvPr>
          <p:cNvGrpSpPr/>
          <p:nvPr/>
        </p:nvGrpSpPr>
        <p:grpSpPr>
          <a:xfrm>
            <a:off x="785365" y="1388437"/>
            <a:ext cx="10704138" cy="4919878"/>
            <a:chOff x="785365" y="1388437"/>
            <a:chExt cx="10704138" cy="4919878"/>
          </a:xfrm>
        </p:grpSpPr>
        <p:sp>
          <p:nvSpPr>
            <p:cNvPr id="12" name="Rectangle 11" descr="summary of traditional infrastructure.">
              <a:extLst>
                <a:ext uri="{FF2B5EF4-FFF2-40B4-BE49-F238E27FC236}">
                  <a16:creationId xmlns:a16="http://schemas.microsoft.com/office/drawing/2014/main" id="{CCEDD93D-2690-764A-8D49-12A4D1D2ABD9}"/>
                </a:ext>
              </a:extLst>
            </p:cNvPr>
            <p:cNvSpPr/>
            <p:nvPr/>
          </p:nvSpPr>
          <p:spPr>
            <a:xfrm>
              <a:off x="785365" y="1750660"/>
              <a:ext cx="4751842" cy="4557655"/>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4" name="Rectangle 13" descr="summary of AWS Cloud features.">
              <a:extLst>
                <a:ext uri="{FF2B5EF4-FFF2-40B4-BE49-F238E27FC236}">
                  <a16:creationId xmlns:a16="http://schemas.microsoft.com/office/drawing/2014/main" id="{FAD61B49-F7BF-D847-B74D-4484717A8FC4}"/>
                </a:ext>
              </a:extLst>
            </p:cNvPr>
            <p:cNvSpPr/>
            <p:nvPr/>
          </p:nvSpPr>
          <p:spPr>
            <a:xfrm>
              <a:off x="6737661" y="1750660"/>
              <a:ext cx="4751842" cy="4557655"/>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5" name="TextBox 14">
              <a:extLst>
                <a:ext uri="{FF2B5EF4-FFF2-40B4-BE49-F238E27FC236}">
                  <a16:creationId xmlns:a16="http://schemas.microsoft.com/office/drawing/2014/main" id="{A75127B0-1CD9-D246-B93E-0AD34E5C535A}"/>
                </a:ext>
              </a:extLst>
            </p:cNvPr>
            <p:cNvSpPr txBox="1"/>
            <p:nvPr/>
          </p:nvSpPr>
          <p:spPr>
            <a:xfrm>
              <a:off x="913715" y="1388437"/>
              <a:ext cx="4495141"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Traditional Infrastructure</a:t>
              </a:r>
            </a:p>
          </p:txBody>
        </p:sp>
        <p:sp>
          <p:nvSpPr>
            <p:cNvPr id="16" name="TextBox 15">
              <a:extLst>
                <a:ext uri="{FF2B5EF4-FFF2-40B4-BE49-F238E27FC236}">
                  <a16:creationId xmlns:a16="http://schemas.microsoft.com/office/drawing/2014/main" id="{893C5E06-D7E5-504F-99D5-F3BA4798ACBF}"/>
                </a:ext>
              </a:extLst>
            </p:cNvPr>
            <p:cNvSpPr txBox="1"/>
            <p:nvPr/>
          </p:nvSpPr>
          <p:spPr>
            <a:xfrm>
              <a:off x="8085095" y="1394304"/>
              <a:ext cx="2056973"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18" name="TextBox 17">
              <a:extLst>
                <a:ext uri="{FF2B5EF4-FFF2-40B4-BE49-F238E27FC236}">
                  <a16:creationId xmlns:a16="http://schemas.microsoft.com/office/drawing/2014/main" id="{8D34638F-3176-FC42-8EB4-360DFB9DEDDC}"/>
                </a:ext>
              </a:extLst>
            </p:cNvPr>
            <p:cNvSpPr txBox="1"/>
            <p:nvPr/>
          </p:nvSpPr>
          <p:spPr>
            <a:xfrm>
              <a:off x="1481461" y="3419591"/>
              <a:ext cx="1242648" cy="338554"/>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Equipment</a:t>
              </a:r>
            </a:p>
          </p:txBody>
        </p:sp>
        <p:sp>
          <p:nvSpPr>
            <p:cNvPr id="19" name="TextBox 18">
              <a:extLst>
                <a:ext uri="{FF2B5EF4-FFF2-40B4-BE49-F238E27FC236}">
                  <a16:creationId xmlns:a16="http://schemas.microsoft.com/office/drawing/2014/main" id="{D10977B5-C41A-B840-B207-946D42684AC0}"/>
                </a:ext>
              </a:extLst>
            </p:cNvPr>
            <p:cNvSpPr txBox="1"/>
            <p:nvPr/>
          </p:nvSpPr>
          <p:spPr>
            <a:xfrm>
              <a:off x="3360275" y="3368792"/>
              <a:ext cx="1877101"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Resources and administration</a:t>
              </a:r>
            </a:p>
          </p:txBody>
        </p:sp>
        <p:sp>
          <p:nvSpPr>
            <p:cNvPr id="20" name="TextBox 19">
              <a:extLst>
                <a:ext uri="{FF2B5EF4-FFF2-40B4-BE49-F238E27FC236}">
                  <a16:creationId xmlns:a16="http://schemas.microsoft.com/office/drawing/2014/main" id="{2207D24E-311B-6245-9FFE-A44A0806D1CE}"/>
                </a:ext>
              </a:extLst>
            </p:cNvPr>
            <p:cNvSpPr txBox="1"/>
            <p:nvPr/>
          </p:nvSpPr>
          <p:spPr>
            <a:xfrm>
              <a:off x="3996624" y="5522312"/>
              <a:ext cx="604402" cy="338554"/>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cs typeface="Amazon Ember" panose="020B0603020204020204" pitchFamily="34" charset="0"/>
                </a:rPr>
                <a:t>Cost</a:t>
              </a:r>
            </a:p>
          </p:txBody>
        </p:sp>
        <p:sp>
          <p:nvSpPr>
            <p:cNvPr id="21" name="TextBox 20">
              <a:extLst>
                <a:ext uri="{FF2B5EF4-FFF2-40B4-BE49-F238E27FC236}">
                  <a16:creationId xmlns:a16="http://schemas.microsoft.com/office/drawing/2014/main" id="{4FE1111C-F490-DC4D-B3AC-93ED839A4196}"/>
                </a:ext>
              </a:extLst>
            </p:cNvPr>
            <p:cNvSpPr txBox="1"/>
            <p:nvPr/>
          </p:nvSpPr>
          <p:spPr>
            <a:xfrm>
              <a:off x="1514670" y="5522312"/>
              <a:ext cx="1176230" cy="338554"/>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cs typeface="Amazon Ember" panose="020B0603020204020204" pitchFamily="34" charset="0"/>
                </a:rPr>
                <a:t>Contracts</a:t>
              </a:r>
            </a:p>
          </p:txBody>
        </p:sp>
        <p:pic>
          <p:nvPicPr>
            <p:cNvPr id="22" name="Picture 21">
              <a:extLst>
                <a:ext uri="{FF2B5EF4-FFF2-40B4-BE49-F238E27FC236}">
                  <a16:creationId xmlns:a16="http://schemas.microsoft.com/office/drawing/2014/main" id="{29A0A9DF-7B33-7246-BF7A-A48402F59CA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7395464" y="2054803"/>
              <a:ext cx="1136520" cy="1136519"/>
            </a:xfrm>
            <a:prstGeom prst="rect">
              <a:avLst/>
            </a:prstGeom>
          </p:spPr>
        </p:pic>
        <p:pic>
          <p:nvPicPr>
            <p:cNvPr id="23" name="Picture 22">
              <a:extLst>
                <a:ext uri="{FF2B5EF4-FFF2-40B4-BE49-F238E27FC236}">
                  <a16:creationId xmlns:a16="http://schemas.microsoft.com/office/drawing/2014/main" id="{D4458424-786F-FB41-9536-8852858091F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2774" y="2141527"/>
              <a:ext cx="1260022" cy="1260022"/>
            </a:xfrm>
            <a:prstGeom prst="rect">
              <a:avLst/>
            </a:prstGeom>
          </p:spPr>
        </p:pic>
        <p:pic>
          <p:nvPicPr>
            <p:cNvPr id="24" name="Picture 23">
              <a:extLst>
                <a:ext uri="{FF2B5EF4-FFF2-40B4-BE49-F238E27FC236}">
                  <a16:creationId xmlns:a16="http://schemas.microsoft.com/office/drawing/2014/main" id="{BC94A01A-EF14-8B4D-8A09-47606E7218E8}"/>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2590" y="4266177"/>
              <a:ext cx="1222269" cy="1222269"/>
            </a:xfrm>
            <a:prstGeom prst="rect">
              <a:avLst/>
            </a:prstGeom>
          </p:spPr>
        </p:pic>
        <p:pic>
          <p:nvPicPr>
            <p:cNvPr id="25" name="Picture 24">
              <a:extLst>
                <a:ext uri="{FF2B5EF4-FFF2-40B4-BE49-F238E27FC236}">
                  <a16:creationId xmlns:a16="http://schemas.microsoft.com/office/drawing/2014/main" id="{1DA81006-189B-3448-AD0C-AE3BC23219D5}"/>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97" t="9662" r="4294" b="15667"/>
            <a:stretch/>
          </p:blipFill>
          <p:spPr>
            <a:xfrm>
              <a:off x="3548237" y="4292007"/>
              <a:ext cx="1501176" cy="1222269"/>
            </a:xfrm>
            <a:prstGeom prst="rect">
              <a:avLst/>
            </a:prstGeom>
          </p:spPr>
        </p:pic>
        <p:pic>
          <p:nvPicPr>
            <p:cNvPr id="26" name="Picture 25">
              <a:extLst>
                <a:ext uri="{FF2B5EF4-FFF2-40B4-BE49-F238E27FC236}">
                  <a16:creationId xmlns:a16="http://schemas.microsoft.com/office/drawing/2014/main" id="{3D680833-8B82-3E45-BD3F-1640801E2DA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1934" y="2090728"/>
              <a:ext cx="1193783" cy="1153991"/>
            </a:xfrm>
            <a:prstGeom prst="rect">
              <a:avLst/>
            </a:prstGeom>
          </p:spPr>
        </p:pic>
        <p:sp>
          <p:nvSpPr>
            <p:cNvPr id="30" name="TextBox 29">
              <a:extLst>
                <a:ext uri="{FF2B5EF4-FFF2-40B4-BE49-F238E27FC236}">
                  <a16:creationId xmlns:a16="http://schemas.microsoft.com/office/drawing/2014/main" id="{CD734C30-1BC2-864B-A542-3D758113AF98}"/>
                </a:ext>
              </a:extLst>
            </p:cNvPr>
            <p:cNvSpPr txBox="1"/>
            <p:nvPr/>
          </p:nvSpPr>
          <p:spPr>
            <a:xfrm>
              <a:off x="7276948" y="5376704"/>
              <a:ext cx="117403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Scale up and down</a:t>
              </a:r>
            </a:p>
          </p:txBody>
        </p:sp>
        <p:sp>
          <p:nvSpPr>
            <p:cNvPr id="31" name="TextBox 30">
              <a:extLst>
                <a:ext uri="{FF2B5EF4-FFF2-40B4-BE49-F238E27FC236}">
                  <a16:creationId xmlns:a16="http://schemas.microsoft.com/office/drawing/2014/main" id="{F34762D4-C304-0A4D-9204-467D7927FAC1}"/>
                </a:ext>
              </a:extLst>
            </p:cNvPr>
            <p:cNvSpPr txBox="1"/>
            <p:nvPr/>
          </p:nvSpPr>
          <p:spPr>
            <a:xfrm>
              <a:off x="7024318" y="3260774"/>
              <a:ext cx="1878813"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No upfront expense—pay for what you use</a:t>
              </a:r>
            </a:p>
          </p:txBody>
        </p:sp>
        <p:sp>
          <p:nvSpPr>
            <p:cNvPr id="32" name="TextBox 31">
              <a:extLst>
                <a:ext uri="{FF2B5EF4-FFF2-40B4-BE49-F238E27FC236}">
                  <a16:creationId xmlns:a16="http://schemas.microsoft.com/office/drawing/2014/main" id="{B39FBA3C-4BEE-8948-9DDA-C8249FF83FCA}"/>
                </a:ext>
              </a:extLst>
            </p:cNvPr>
            <p:cNvSpPr txBox="1"/>
            <p:nvPr/>
          </p:nvSpPr>
          <p:spPr>
            <a:xfrm>
              <a:off x="9262922" y="3260774"/>
              <a:ext cx="187881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Improve time to market and agility</a:t>
              </a:r>
            </a:p>
          </p:txBody>
        </p:sp>
        <p:pic>
          <p:nvPicPr>
            <p:cNvPr id="36" name="Picture 35">
              <a:extLst>
                <a:ext uri="{FF2B5EF4-FFF2-40B4-BE49-F238E27FC236}">
                  <a16:creationId xmlns:a16="http://schemas.microsoft.com/office/drawing/2014/main" id="{8571BE65-BD43-834D-BF2F-DC1C24548017}"/>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776878" y="2269568"/>
              <a:ext cx="850900" cy="812800"/>
            </a:xfrm>
            <a:prstGeom prst="rect">
              <a:avLst/>
            </a:prstGeom>
          </p:spPr>
        </p:pic>
        <p:pic>
          <p:nvPicPr>
            <p:cNvPr id="28" name="Picture 27" descr="summary of traditional infrastructure.">
              <a:extLst>
                <a:ext uri="{FF2B5EF4-FFF2-40B4-BE49-F238E27FC236}">
                  <a16:creationId xmlns:a16="http://schemas.microsoft.com/office/drawing/2014/main" id="{6B6CEE44-71DF-FA46-9D78-5C96E54BBB9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244" t="4150" r="16822" b="4624"/>
            <a:stretch/>
          </p:blipFill>
          <p:spPr>
            <a:xfrm>
              <a:off x="1687387" y="4273544"/>
              <a:ext cx="830795" cy="1115638"/>
            </a:xfrm>
            <a:prstGeom prst="rect">
              <a:avLst/>
            </a:prstGeom>
          </p:spPr>
        </p:pic>
        <p:pic>
          <p:nvPicPr>
            <p:cNvPr id="34" name="Picture 33">
              <a:extLst>
                <a:ext uri="{FF2B5EF4-FFF2-40B4-BE49-F238E27FC236}">
                  <a16:creationId xmlns:a16="http://schemas.microsoft.com/office/drawing/2014/main" id="{89660597-A9F5-154A-848B-E1F1A4354C3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53932" y="4392619"/>
              <a:ext cx="896793" cy="896793"/>
            </a:xfrm>
            <a:prstGeom prst="rect">
              <a:avLst/>
            </a:prstGeom>
          </p:spPr>
        </p:pic>
        <p:sp>
          <p:nvSpPr>
            <p:cNvPr id="33" name="TextBox 32">
              <a:extLst>
                <a:ext uri="{FF2B5EF4-FFF2-40B4-BE49-F238E27FC236}">
                  <a16:creationId xmlns:a16="http://schemas.microsoft.com/office/drawing/2014/main" id="{188C2285-9B43-584B-B7DC-31F47B68811A}"/>
                </a:ext>
              </a:extLst>
            </p:cNvPr>
            <p:cNvSpPr txBox="1"/>
            <p:nvPr/>
          </p:nvSpPr>
          <p:spPr>
            <a:xfrm>
              <a:off x="9262922" y="5477317"/>
              <a:ext cx="187881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Self-service infrastructure</a:t>
              </a:r>
            </a:p>
          </p:txBody>
        </p:sp>
        <p:sp>
          <p:nvSpPr>
            <p:cNvPr id="35" name="TextBox 34">
              <a:extLst>
                <a:ext uri="{FF2B5EF4-FFF2-40B4-BE49-F238E27FC236}">
                  <a16:creationId xmlns:a16="http://schemas.microsoft.com/office/drawing/2014/main" id="{0BDC3E52-22DB-CB42-9A25-33B34FD5D0D8}"/>
                </a:ext>
              </a:extLst>
            </p:cNvPr>
            <p:cNvSpPr txBox="1"/>
            <p:nvPr/>
          </p:nvSpPr>
          <p:spPr>
            <a:xfrm>
              <a:off x="4955278" y="2771538"/>
              <a:ext cx="2321669" cy="1897892"/>
            </a:xfrm>
            <a:prstGeom prst="rect">
              <a:avLst/>
            </a:prstGeom>
            <a:noFill/>
          </p:spPr>
          <p:txBody>
            <a:bodyPr wrap="square" rtlCol="0">
              <a:spAutoFit/>
            </a:bodyPr>
            <a:lstStyle/>
            <a:p>
              <a:pPr algn="ctr"/>
              <a:r>
                <a:rPr lang="en-US" sz="11733" dirty="0">
                  <a:solidFill>
                    <a:srgbClr val="414042"/>
                  </a:solidFill>
                  <a:latin typeface="Amazon Ember" panose="02000000000000000000" pitchFamily="2" charset="0"/>
                  <a:ea typeface="Amazon Ember" panose="02000000000000000000" pitchFamily="2" charset="0"/>
                </a:rPr>
                <a:t>≠</a:t>
              </a:r>
            </a:p>
          </p:txBody>
        </p:sp>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D19D4D07-91F3-442F-AE3A-FA71B8B490F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31764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4000" dirty="0"/>
              <a:t>What is Total </a:t>
            </a:r>
            <a:r>
              <a:rPr lang="en-US" dirty="0"/>
              <a:t>C</a:t>
            </a:r>
            <a:r>
              <a:rPr lang="en-US" sz="4000" dirty="0"/>
              <a:t>ost of Ownership (TCO)?                                                   </a:t>
            </a:r>
          </a:p>
        </p:txBody>
      </p:sp>
      <p:sp>
        <p:nvSpPr>
          <p:cNvPr id="4" name="Content Placeholder 5">
            <a:extLst>
              <a:ext uri="{FF2B5EF4-FFF2-40B4-BE49-F238E27FC236}">
                <a16:creationId xmlns:a16="http://schemas.microsoft.com/office/drawing/2014/main" id="{4C0AC4C3-036C-024C-8B71-CFB4D394F92A}"/>
              </a:ext>
            </a:extLst>
          </p:cNvPr>
          <p:cNvSpPr>
            <a:spLocks noGrp="1"/>
          </p:cNvSpPr>
          <p:nvPr>
            <p:ph idx="1"/>
          </p:nvPr>
        </p:nvSpPr>
        <p:spPr>
          <a:xfrm>
            <a:off x="238539" y="1585581"/>
            <a:ext cx="7203661" cy="4408819"/>
          </a:xfrm>
        </p:spPr>
        <p:txBody>
          <a:bodyPr>
            <a:normAutofit lnSpcReduction="10000"/>
          </a:bodyPr>
          <a:lstStyle/>
          <a:p>
            <a:pPr marL="0" indent="0" defTabSz="609585">
              <a:buNone/>
              <a:defRPr/>
            </a:pPr>
            <a:r>
              <a:rPr lang="en-US"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Total Cost of Ownership (TCO) </a:t>
            </a:r>
            <a:r>
              <a:rPr lang="en-US" dirty="0">
                <a:latin typeface="Amazon Ember" panose="020B0603020204020204" pitchFamily="34" charset="0"/>
                <a:ea typeface="Amazon Ember" panose="020B0603020204020204" pitchFamily="34" charset="0"/>
                <a:cs typeface="Amazon Ember" panose="020B0603020204020204" pitchFamily="34" charset="0"/>
              </a:rPr>
              <a:t>is the financial estimate to help identify direct and indirect costs of a system.</a:t>
            </a:r>
          </a:p>
          <a:p>
            <a:pPr marL="0" indent="0" defTabSz="609585">
              <a:buNone/>
              <a:defRPr/>
            </a:pPr>
            <a:endParaRPr lang="en-US" dirty="0"/>
          </a:p>
          <a:p>
            <a:pPr marL="0" indent="0">
              <a:spcBef>
                <a:spcPts val="600"/>
              </a:spcBef>
              <a:spcAft>
                <a:spcPts val="600"/>
              </a:spcAft>
              <a:buNone/>
            </a:pPr>
            <a:r>
              <a:rPr lang="en-US" dirty="0"/>
              <a:t>Why use TCO?</a:t>
            </a:r>
          </a:p>
          <a:p>
            <a:pPr marL="465138" indent="-465138">
              <a:spcBef>
                <a:spcPts val="600"/>
              </a:spcBef>
              <a:spcAft>
                <a:spcPts val="600"/>
              </a:spcAft>
            </a:pPr>
            <a:r>
              <a:rPr lang="en-US" dirty="0"/>
              <a:t>To compare the costs of running an </a:t>
            </a:r>
            <a:r>
              <a:rPr lang="en-US" b="1" dirty="0">
                <a:solidFill>
                  <a:schemeClr val="accent5"/>
                </a:solidFill>
              </a:rPr>
              <a:t>entire infrastructure environment or specific workload</a:t>
            </a:r>
            <a:r>
              <a:rPr lang="en-US" b="1" dirty="0">
                <a:solidFill>
                  <a:srgbClr val="0070C0"/>
                </a:solidFill>
              </a:rPr>
              <a:t> </a:t>
            </a:r>
            <a:r>
              <a:rPr lang="en-US" dirty="0"/>
              <a:t>on-premises versus on AWS</a:t>
            </a:r>
          </a:p>
          <a:p>
            <a:pPr marL="465138" indent="-465138">
              <a:spcBef>
                <a:spcPts val="600"/>
              </a:spcBef>
              <a:spcAft>
                <a:spcPts val="600"/>
              </a:spcAft>
            </a:pPr>
            <a:r>
              <a:rPr lang="en-US" dirty="0"/>
              <a:t>To budget and </a:t>
            </a:r>
            <a:r>
              <a:rPr lang="en-US" b="1" dirty="0">
                <a:solidFill>
                  <a:schemeClr val="accent5"/>
                </a:solidFill>
              </a:rPr>
              <a:t>build the business case </a:t>
            </a:r>
            <a:r>
              <a:rPr lang="en-US" dirty="0"/>
              <a:t>for moving to the cloud</a:t>
            </a:r>
          </a:p>
        </p:txBody>
      </p:sp>
      <p:grpSp>
        <p:nvGrpSpPr>
          <p:cNvPr id="9" name="Group 8">
            <a:extLst>
              <a:ext uri="{FF2B5EF4-FFF2-40B4-BE49-F238E27FC236}">
                <a16:creationId xmlns:a16="http://schemas.microsoft.com/office/drawing/2014/main" id="{7AB30401-F163-4F3D-8275-1B610E3FB5D5}"/>
              </a:ext>
              <a:ext uri="{C183D7F6-B498-43B3-948B-1728B52AA6E4}">
                <adec:decorative xmlns:adec="http://schemas.microsoft.com/office/drawing/2017/decorative" val="1"/>
              </a:ext>
            </a:extLst>
          </p:cNvPr>
          <p:cNvGrpSpPr/>
          <p:nvPr/>
        </p:nvGrpSpPr>
        <p:grpSpPr>
          <a:xfrm>
            <a:off x="7582567" y="1856277"/>
            <a:ext cx="4609433" cy="3034400"/>
            <a:chOff x="7582567" y="1856277"/>
            <a:chExt cx="4609433" cy="3034400"/>
          </a:xfrm>
        </p:grpSpPr>
        <p:pic>
          <p:nvPicPr>
            <p:cNvPr id="6" name="Picture 5" descr="cloud.">
              <a:extLst>
                <a:ext uri="{FF2B5EF4-FFF2-40B4-BE49-F238E27FC236}">
                  <a16:creationId xmlns:a16="http://schemas.microsoft.com/office/drawing/2014/main" id="{FA00FA1E-2908-7143-A1E1-08FBE2D321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7582567" y="1856277"/>
              <a:ext cx="4609433" cy="3034400"/>
            </a:xfrm>
            <a:prstGeom prst="rect">
              <a:avLst/>
            </a:prstGeom>
          </p:spPr>
        </p:pic>
        <p:pic>
          <p:nvPicPr>
            <p:cNvPr id="7" name="Picture 6" descr="servers.">
              <a:extLst>
                <a:ext uri="{FF2B5EF4-FFF2-40B4-BE49-F238E27FC236}">
                  <a16:creationId xmlns:a16="http://schemas.microsoft.com/office/drawing/2014/main" id="{2DB5C9FD-982A-6D44-A477-D08278E6E2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1946" y="3001276"/>
              <a:ext cx="1584114" cy="1584114"/>
            </a:xfrm>
            <a:prstGeom prst="rect">
              <a:avLst/>
            </a:prstGeom>
          </p:spPr>
        </p:pic>
        <p:pic>
          <p:nvPicPr>
            <p:cNvPr id="8" name="Picture 7" descr="servers.">
              <a:extLst>
                <a:ext uri="{FF2B5EF4-FFF2-40B4-BE49-F238E27FC236}">
                  <a16:creationId xmlns:a16="http://schemas.microsoft.com/office/drawing/2014/main" id="{06F3638B-5724-D04F-9B3A-F998ABFBC5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9916" y="3001276"/>
              <a:ext cx="1584114" cy="1584114"/>
            </a:xfrm>
            <a:prstGeom prst="rect">
              <a:avLst/>
            </a:prstGeom>
          </p:spPr>
        </p:pic>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DA7626E9-6D40-492F-8E2A-5FB16A75CBB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392830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TCO considerations</a:t>
            </a:r>
          </a:p>
        </p:txBody>
      </p:sp>
      <p:grpSp>
        <p:nvGrpSpPr>
          <p:cNvPr id="5" name="Group 4" descr="TCO considerations.">
            <a:extLst>
              <a:ext uri="{FF2B5EF4-FFF2-40B4-BE49-F238E27FC236}">
                <a16:creationId xmlns:a16="http://schemas.microsoft.com/office/drawing/2014/main" id="{DF7BD9B6-E45E-41CB-B6AD-B0036531606B}"/>
              </a:ext>
            </a:extLst>
          </p:cNvPr>
          <p:cNvGrpSpPr/>
          <p:nvPr/>
        </p:nvGrpSpPr>
        <p:grpSpPr>
          <a:xfrm>
            <a:off x="96193" y="1429807"/>
            <a:ext cx="11907260" cy="4641228"/>
            <a:chOff x="96193" y="1429807"/>
            <a:chExt cx="11907260" cy="4641228"/>
          </a:xfrm>
        </p:grpSpPr>
        <p:grpSp>
          <p:nvGrpSpPr>
            <p:cNvPr id="46" name="Group 45" descr="IT Labor Costs"/>
            <p:cNvGrpSpPr/>
            <p:nvPr/>
          </p:nvGrpSpPr>
          <p:grpSpPr>
            <a:xfrm>
              <a:off x="100712" y="5060594"/>
              <a:ext cx="11902741" cy="1010441"/>
              <a:chOff x="100712" y="5060594"/>
              <a:chExt cx="11902741" cy="1010441"/>
            </a:xfrm>
          </p:grpSpPr>
          <p:sp>
            <p:nvSpPr>
              <p:cNvPr id="10" name="Rectangle 9" descr="Summary of TCO considerations."/>
              <p:cNvSpPr/>
              <p:nvPr/>
            </p:nvSpPr>
            <p:spPr>
              <a:xfrm>
                <a:off x="470178" y="5060594"/>
                <a:ext cx="2227236" cy="1010441"/>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descr="Summary of TCO considerations."/>
              <p:cNvSpPr/>
              <p:nvPr/>
            </p:nvSpPr>
            <p:spPr>
              <a:xfrm>
                <a:off x="2795229" y="5062952"/>
                <a:ext cx="9208224" cy="1005725"/>
              </a:xfrm>
              <a:prstGeom prst="rect">
                <a:avLst/>
              </a:prstGeom>
              <a:solidFill>
                <a:srgbClr val="E6E6E7"/>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Server administration costs</a:t>
                </a:r>
              </a:p>
            </p:txBody>
          </p:sp>
          <p:sp>
            <p:nvSpPr>
              <p:cNvPr id="22" name="Oval 21" descr="Summary of TCO considerations."/>
              <p:cNvSpPr/>
              <p:nvPr/>
            </p:nvSpPr>
            <p:spPr>
              <a:xfrm>
                <a:off x="100712" y="5259273"/>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37" name="Rectangle 36"/>
              <p:cNvSpPr/>
              <p:nvPr/>
            </p:nvSpPr>
            <p:spPr>
              <a:xfrm>
                <a:off x="722823" y="5375986"/>
                <a:ext cx="1721946"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IT Labor Costs</a:t>
                </a:r>
              </a:p>
            </p:txBody>
          </p:sp>
        </p:grpSp>
        <p:grpSp>
          <p:nvGrpSpPr>
            <p:cNvPr id="52" name="Group 51" descr="Server costs."/>
            <p:cNvGrpSpPr/>
            <p:nvPr/>
          </p:nvGrpSpPr>
          <p:grpSpPr>
            <a:xfrm>
              <a:off x="96193" y="1429807"/>
              <a:ext cx="11902449" cy="1010065"/>
              <a:chOff x="100712" y="1238575"/>
              <a:chExt cx="11902449" cy="1010065"/>
            </a:xfrm>
          </p:grpSpPr>
          <p:grpSp>
            <p:nvGrpSpPr>
              <p:cNvPr id="51" name="Group 50"/>
              <p:cNvGrpSpPr/>
              <p:nvPr/>
            </p:nvGrpSpPr>
            <p:grpSpPr>
              <a:xfrm>
                <a:off x="458801" y="1238575"/>
                <a:ext cx="11544360" cy="1010065"/>
                <a:chOff x="458801" y="1238575"/>
                <a:chExt cx="11544360" cy="1010065"/>
              </a:xfrm>
            </p:grpSpPr>
            <p:sp>
              <p:nvSpPr>
                <p:cNvPr id="13" name="Rectangle 12" descr="Summary of TCO considerations."/>
                <p:cNvSpPr/>
                <p:nvPr/>
              </p:nvSpPr>
              <p:spPr>
                <a:xfrm>
                  <a:off x="458801" y="1248222"/>
                  <a:ext cx="2249990" cy="100041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descr="Summary of TCO considerations."/>
                <p:cNvSpPr/>
                <p:nvPr/>
              </p:nvSpPr>
              <p:spPr>
                <a:xfrm>
                  <a:off x="2794937" y="1248221"/>
                  <a:ext cx="3062467" cy="1000418"/>
                </a:xfrm>
                <a:prstGeom prst="rect">
                  <a:avLst/>
                </a:prstGeom>
                <a:solidFill>
                  <a:srgbClr val="D0DBCC"/>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 Server, rack chassis power distribution units (PDUs), top-of-rack (TOR) switches (and maintenance)</a:t>
                  </a:r>
                </a:p>
              </p:txBody>
            </p:sp>
            <p:sp>
              <p:nvSpPr>
                <p:cNvPr id="15" name="Rectangle 14" descr="Summary of TCO considerations."/>
                <p:cNvSpPr/>
                <p:nvPr/>
              </p:nvSpPr>
              <p:spPr>
                <a:xfrm>
                  <a:off x="5935465" y="1238866"/>
                  <a:ext cx="2836817" cy="1009774"/>
                </a:xfrm>
                <a:prstGeom prst="rect">
                  <a:avLst/>
                </a:prstGeom>
                <a:solidFill>
                  <a:srgbClr val="D0DBCC"/>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Software: Operating system (OS), virtualization licenses</a:t>
                  </a: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(and maintenance)</a:t>
                  </a:r>
                </a:p>
              </p:txBody>
            </p:sp>
            <p:sp>
              <p:nvSpPr>
                <p:cNvPr id="16" name="Rectangle 15" descr="Summary of TCO considerations."/>
                <p:cNvSpPr/>
                <p:nvPr/>
              </p:nvSpPr>
              <p:spPr>
                <a:xfrm>
                  <a:off x="8864999" y="1238575"/>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3" name="Rectangle 22" descr="Summary of TCO considerations."/>
                <p:cNvSpPr/>
                <p:nvPr/>
              </p:nvSpPr>
              <p:spPr>
                <a:xfrm>
                  <a:off x="8864998"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4" name="Rectangle 23" descr="Summary of TCO considerations."/>
                <p:cNvSpPr/>
                <p:nvPr/>
              </p:nvSpPr>
              <p:spPr>
                <a:xfrm>
                  <a:off x="9929533"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5" name="Rectangle 24" descr="Summary of TCO considerations."/>
                <p:cNvSpPr/>
                <p:nvPr/>
              </p:nvSpPr>
              <p:spPr>
                <a:xfrm>
                  <a:off x="10984285"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4" name="Rectangle 33" descr="Summary of TCO considerations."/>
              <p:cNvSpPr/>
              <p:nvPr/>
            </p:nvSpPr>
            <p:spPr>
              <a:xfrm>
                <a:off x="822209" y="1553779"/>
                <a:ext cx="1523174"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Server Costs</a:t>
                </a:r>
              </a:p>
            </p:txBody>
          </p:sp>
          <p:sp>
            <p:nvSpPr>
              <p:cNvPr id="38" name="Oval 37" descr="Summary of TCO considerations."/>
              <p:cNvSpPr/>
              <p:nvPr/>
            </p:nvSpPr>
            <p:spPr>
              <a:xfrm>
                <a:off x="100712" y="1437066"/>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1</a:t>
                </a:r>
              </a:p>
            </p:txBody>
          </p:sp>
        </p:grpSp>
        <p:grpSp>
          <p:nvGrpSpPr>
            <p:cNvPr id="50" name="Group 49" descr="Storage costs."/>
            <p:cNvGrpSpPr/>
            <p:nvPr/>
          </p:nvGrpSpPr>
          <p:grpSpPr>
            <a:xfrm>
              <a:off x="100712" y="2640255"/>
              <a:ext cx="11902741" cy="1009133"/>
              <a:chOff x="100712" y="2506573"/>
              <a:chExt cx="11902741" cy="1009133"/>
            </a:xfrm>
          </p:grpSpPr>
          <p:grpSp>
            <p:nvGrpSpPr>
              <p:cNvPr id="49" name="Group 48"/>
              <p:cNvGrpSpPr/>
              <p:nvPr/>
            </p:nvGrpSpPr>
            <p:grpSpPr>
              <a:xfrm>
                <a:off x="463390" y="2506573"/>
                <a:ext cx="11540063" cy="1009133"/>
                <a:chOff x="463390" y="2506573"/>
                <a:chExt cx="11540063" cy="1009133"/>
              </a:xfrm>
            </p:grpSpPr>
            <p:sp>
              <p:nvSpPr>
                <p:cNvPr id="12" name="Rectangle 11" descr="Summary of TCO considerations."/>
                <p:cNvSpPr/>
                <p:nvPr/>
              </p:nvSpPr>
              <p:spPr>
                <a:xfrm>
                  <a:off x="463390" y="2506574"/>
                  <a:ext cx="2240813" cy="1009132"/>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ectangle 16" descr="Summary of TCO considerations."/>
                <p:cNvSpPr/>
                <p:nvPr/>
              </p:nvSpPr>
              <p:spPr>
                <a:xfrm>
                  <a:off x="2795229" y="2506574"/>
                  <a:ext cx="3062467" cy="1009132"/>
                </a:xfrm>
                <a:prstGeom prst="rect">
                  <a:avLst/>
                </a:prstGeom>
                <a:solidFill>
                  <a:srgbClr val="FEECD2"/>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 Storage disks, storage area network (SAN) or Fibre Channel (FC) switches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descr="Summary of TCO considerations."/>
                <p:cNvSpPr/>
                <p:nvPr/>
              </p:nvSpPr>
              <p:spPr>
                <a:xfrm>
                  <a:off x="5935756" y="2506574"/>
                  <a:ext cx="2836817" cy="1009132"/>
                </a:xfrm>
                <a:prstGeom prst="rect">
                  <a:avLst/>
                </a:prstGeom>
                <a:solidFill>
                  <a:srgbClr val="FEECD2"/>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Storage administration costs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ctangle 25" descr="Summary of TCO considerations."/>
                <p:cNvSpPr/>
                <p:nvPr/>
              </p:nvSpPr>
              <p:spPr>
                <a:xfrm>
                  <a:off x="8865291" y="2506573"/>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7" name="Rectangle 26" descr="Summary of TCO considerations."/>
                <p:cNvSpPr/>
                <p:nvPr/>
              </p:nvSpPr>
              <p:spPr>
                <a:xfrm>
                  <a:off x="8865290"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8" name="Rectangle 27" descr="Summary of TCO considerations."/>
                <p:cNvSpPr/>
                <p:nvPr/>
              </p:nvSpPr>
              <p:spPr>
                <a:xfrm>
                  <a:off x="9929825"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9" name="Rectangle 28" descr="Summary of TCO considerations."/>
                <p:cNvSpPr/>
                <p:nvPr/>
              </p:nvSpPr>
              <p:spPr>
                <a:xfrm>
                  <a:off x="10984577"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5" name="Rectangle 34" descr="collection of images showing the considerations for total cost of ownership"/>
              <p:cNvSpPr/>
              <p:nvPr/>
            </p:nvSpPr>
            <p:spPr>
              <a:xfrm>
                <a:off x="742861" y="2821311"/>
                <a:ext cx="168187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Storage Costs</a:t>
                </a:r>
              </a:p>
            </p:txBody>
          </p:sp>
          <p:sp>
            <p:nvSpPr>
              <p:cNvPr id="39" name="Oval 38" descr="Summary of TCO considerations."/>
              <p:cNvSpPr/>
              <p:nvPr/>
            </p:nvSpPr>
            <p:spPr>
              <a:xfrm>
                <a:off x="100712" y="2704598"/>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2</a:t>
                </a:r>
              </a:p>
            </p:txBody>
          </p:sp>
        </p:grpSp>
        <p:grpSp>
          <p:nvGrpSpPr>
            <p:cNvPr id="48" name="Group 47" descr="Network costs."/>
            <p:cNvGrpSpPr/>
            <p:nvPr/>
          </p:nvGrpSpPr>
          <p:grpSpPr>
            <a:xfrm>
              <a:off x="100711" y="3849771"/>
              <a:ext cx="11902135" cy="1010441"/>
              <a:chOff x="100711" y="3785427"/>
              <a:chExt cx="11902135" cy="1010441"/>
            </a:xfrm>
          </p:grpSpPr>
          <p:grpSp>
            <p:nvGrpSpPr>
              <p:cNvPr id="47" name="Group 46"/>
              <p:cNvGrpSpPr/>
              <p:nvPr/>
            </p:nvGrpSpPr>
            <p:grpSpPr>
              <a:xfrm>
                <a:off x="470178" y="3785427"/>
                <a:ext cx="11532668" cy="1010441"/>
                <a:chOff x="470178" y="3785427"/>
                <a:chExt cx="11532668" cy="1010441"/>
              </a:xfrm>
            </p:grpSpPr>
            <p:sp>
              <p:nvSpPr>
                <p:cNvPr id="11" name="Rectangle 10" descr="Summary of TCO considerations."/>
                <p:cNvSpPr/>
                <p:nvPr/>
              </p:nvSpPr>
              <p:spPr>
                <a:xfrm>
                  <a:off x="470178" y="3785427"/>
                  <a:ext cx="2227236" cy="1010441"/>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descr="Summary of TCO considerations."/>
                <p:cNvSpPr/>
                <p:nvPr/>
              </p:nvSpPr>
              <p:spPr>
                <a:xfrm>
                  <a:off x="2794622" y="3785427"/>
                  <a:ext cx="3062467" cy="1010441"/>
                </a:xfrm>
                <a:prstGeom prst="rect">
                  <a:avLst/>
                </a:prstGeom>
                <a:solidFill>
                  <a:srgbClr val="CAD2EB"/>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hardware: Local area network (LAN) switches, load balancer bandwidth costs</a:t>
                  </a:r>
                </a:p>
              </p:txBody>
            </p:sp>
            <p:sp>
              <p:nvSpPr>
                <p:cNvPr id="20" name="Rectangle 19" descr="Summary of TCO considerations."/>
                <p:cNvSpPr/>
                <p:nvPr/>
              </p:nvSpPr>
              <p:spPr>
                <a:xfrm>
                  <a:off x="5935150" y="3785427"/>
                  <a:ext cx="2836817" cy="1010441"/>
                </a:xfrm>
                <a:prstGeom prst="rect">
                  <a:avLst/>
                </a:prstGeom>
                <a:solidFill>
                  <a:srgbClr val="CAD2EB"/>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administration costs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Rectangle 29" descr="Summary of TCO considerations."/>
                <p:cNvSpPr/>
                <p:nvPr/>
              </p:nvSpPr>
              <p:spPr>
                <a:xfrm>
                  <a:off x="8864684" y="3785427"/>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31" name="Rectangle 30" descr="Summary of TCO considerations."/>
                <p:cNvSpPr/>
                <p:nvPr/>
              </p:nvSpPr>
              <p:spPr>
                <a:xfrm>
                  <a:off x="8864683"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32" name="Rectangle 31" descr="Summary of TCO considerations."/>
                <p:cNvSpPr/>
                <p:nvPr/>
              </p:nvSpPr>
              <p:spPr>
                <a:xfrm>
                  <a:off x="9929218"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33" name="Rectangle 32" descr="Summary of TCO considerations."/>
                <p:cNvSpPr/>
                <p:nvPr/>
              </p:nvSpPr>
              <p:spPr>
                <a:xfrm>
                  <a:off x="10983970"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6" name="Rectangle 35"/>
              <p:cNvSpPr/>
              <p:nvPr/>
            </p:nvSpPr>
            <p:spPr>
              <a:xfrm>
                <a:off x="702786" y="4100819"/>
                <a:ext cx="176202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Network Costs</a:t>
                </a:r>
              </a:p>
            </p:txBody>
          </p:sp>
          <p:sp>
            <p:nvSpPr>
              <p:cNvPr id="40" name="Oval 39" descr="Summary of TCO considerations."/>
              <p:cNvSpPr/>
              <p:nvPr/>
            </p:nvSpPr>
            <p:spPr>
              <a:xfrm>
                <a:off x="100711" y="3984106"/>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3</a:t>
                </a:r>
              </a:p>
            </p:txBody>
          </p:sp>
        </p:grpSp>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06B728D4-FCBC-409E-8AE1-4F9D9CE8091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1003679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On-premises versus all-in-cloud</a:t>
            </a:r>
          </a:p>
        </p:txBody>
      </p:sp>
      <p:sp>
        <p:nvSpPr>
          <p:cNvPr id="7" name="TextBox 6">
            <a:extLst>
              <a:ext uri="{FF2B5EF4-FFF2-40B4-BE49-F238E27FC236}">
                <a16:creationId xmlns:a16="http://schemas.microsoft.com/office/drawing/2014/main" id="{E67865AF-2762-4848-9A55-2D43B2335AC8}"/>
              </a:ext>
              <a:ext uri="{C183D7F6-B498-43B3-948B-1728B52AA6E4}">
                <adec:decorative xmlns:adec="http://schemas.microsoft.com/office/drawing/2017/decorative" val="1"/>
              </a:ext>
            </a:extLst>
          </p:cNvPr>
          <p:cNvSpPr txBox="1"/>
          <p:nvPr/>
        </p:nvSpPr>
        <p:spPr>
          <a:xfrm>
            <a:off x="522201" y="1263593"/>
            <a:ext cx="11147602" cy="892552"/>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You could save up to </a:t>
            </a:r>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96 percent </a:t>
            </a:r>
            <a:r>
              <a:rPr lang="en-US" sz="2400" dirty="0">
                <a:latin typeface="Amazon Ember" panose="020B0603020204020204" pitchFamily="34" charset="0"/>
                <a:ea typeface="Amazon Ember" panose="020B0603020204020204" pitchFamily="34" charset="0"/>
                <a:cs typeface="Amazon Ember" panose="020B0603020204020204" pitchFamily="34" charset="0"/>
              </a:rPr>
              <a:t>a year by moving your infrastructure to AWS. </a:t>
            </a:r>
          </a:p>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Your 3-year total savings would be </a:t>
            </a:r>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$159,913</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0" name="Picture 9" descr="chart comparing total cost of ownership for on-premises and AWS.">
            <a:extLst>
              <a:ext uri="{FF2B5EF4-FFF2-40B4-BE49-F238E27FC236}">
                <a16:creationId xmlns:a16="http://schemas.microsoft.com/office/drawing/2014/main" id="{F86CC989-402F-4180-9D21-E1AE515E7BCF}"/>
              </a:ext>
            </a:extLst>
          </p:cNvPr>
          <p:cNvPicPr>
            <a:picLocks noChangeAspect="1"/>
          </p:cNvPicPr>
          <p:nvPr/>
        </p:nvPicPr>
        <p:blipFill>
          <a:blip r:embed="rId4"/>
          <a:stretch>
            <a:fillRect/>
          </a:stretch>
        </p:blipFill>
        <p:spPr>
          <a:xfrm>
            <a:off x="625418" y="2291055"/>
            <a:ext cx="4938188" cy="3475021"/>
          </a:xfrm>
          <a:prstGeom prst="rect">
            <a:avLst/>
          </a:prstGeom>
        </p:spPr>
      </p:pic>
      <p:sp>
        <p:nvSpPr>
          <p:cNvPr id="4" name="TextBox 3">
            <a:extLst>
              <a:ext uri="{FF2B5EF4-FFF2-40B4-BE49-F238E27FC236}">
                <a16:creationId xmlns:a16="http://schemas.microsoft.com/office/drawing/2014/main" id="{7E06EFFC-FAF0-884E-97B3-094988EF9F10}"/>
              </a:ext>
            </a:extLst>
          </p:cNvPr>
          <p:cNvSpPr txBox="1"/>
          <p:nvPr/>
        </p:nvSpPr>
        <p:spPr>
          <a:xfrm>
            <a:off x="189080" y="5773642"/>
            <a:ext cx="5810865" cy="584775"/>
          </a:xfrm>
          <a:prstGeom prst="rect">
            <a:avLst/>
          </a:prstGeom>
          <a:noFill/>
        </p:spPr>
        <p:txBody>
          <a:bodyPr wrap="square" rtlCol="0">
            <a:spAutoFit/>
          </a:bodyPr>
          <a:lstStyle/>
          <a:p>
            <a:pPr algn="ctr"/>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AWS cost includes business-level support and </a:t>
            </a:r>
            <a:b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br>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 3-year PURI EC2 instance</a:t>
            </a:r>
          </a:p>
        </p:txBody>
      </p:sp>
      <p:graphicFrame>
        <p:nvGraphicFramePr>
          <p:cNvPr id="6" name="Chart 5" descr="Bar graph comparing total cost of ownership for on-premises and AWS.">
            <a:extLst>
              <a:ext uri="{FF2B5EF4-FFF2-40B4-BE49-F238E27FC236}">
                <a16:creationId xmlns:a16="http://schemas.microsoft.com/office/drawing/2014/main" id="{7F610A78-AB78-C045-A17A-1607BCD1D8BD}"/>
              </a:ext>
            </a:extLst>
          </p:cNvPr>
          <p:cNvGraphicFramePr/>
          <p:nvPr>
            <p:extLst>
              <p:ext uri="{D42A27DB-BD31-4B8C-83A1-F6EECF244321}">
                <p14:modId xmlns:p14="http://schemas.microsoft.com/office/powerpoint/2010/main" val="3267023961"/>
              </p:ext>
            </p:extLst>
          </p:nvPr>
        </p:nvGraphicFramePr>
        <p:xfrm>
          <a:off x="6135330" y="2156145"/>
          <a:ext cx="5528846" cy="4323048"/>
        </p:xfrm>
        <a:graphic>
          <a:graphicData uri="http://schemas.openxmlformats.org/drawingml/2006/chart">
            <c:chart xmlns:c="http://schemas.openxmlformats.org/drawingml/2006/chart" xmlns:r="http://schemas.openxmlformats.org/officeDocument/2006/relationships" r:id="rId5"/>
          </a:graphicData>
        </a:graphic>
      </p:graphicFrame>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a16="http://schemas.microsoft.com/office/drawing/2014/main" id="{AFACDEE6-1DE9-4E20-A9F3-724D4DF8A91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2276314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t>Topics</a:t>
            </a:r>
          </a:p>
          <a:p>
            <a:r>
              <a:rPr lang="en-US" sz="1800" dirty="0"/>
              <a:t>Fundamentals of pricing</a:t>
            </a:r>
          </a:p>
          <a:p>
            <a:r>
              <a:rPr lang="en-US" sz="1800" dirty="0"/>
              <a:t>Total Cost of Ownership</a:t>
            </a:r>
          </a:p>
          <a:p>
            <a:r>
              <a:rPr lang="en-US" sz="1800" dirty="0"/>
              <a:t>AWS Organizations</a:t>
            </a:r>
          </a:p>
          <a:p>
            <a:r>
              <a:rPr lang="en-US" sz="1800" dirty="0"/>
              <a:t>AWS Billing and Cost Management</a:t>
            </a:r>
          </a:p>
          <a:p>
            <a:r>
              <a:rPr lang="en-US" sz="1800" dirty="0"/>
              <a:t>Technical Support</a:t>
            </a:r>
          </a:p>
          <a:p>
            <a:pPr marL="0" indent="0">
              <a:buNone/>
            </a:pPr>
            <a:endParaRPr lang="en-US" b="1" dirty="0"/>
          </a:p>
          <a:p>
            <a:pPr marL="0" indent="0">
              <a:buNone/>
            </a:pPr>
            <a:r>
              <a:rPr lang="en-US" b="1" dirty="0"/>
              <a:t>Demo</a:t>
            </a:r>
          </a:p>
          <a:p>
            <a:r>
              <a:rPr lang="en-US" sz="1800" dirty="0"/>
              <a:t>Overview of the Billing Dashboard</a:t>
            </a:r>
          </a:p>
          <a:p>
            <a:pPr marL="0" indent="0">
              <a:spcBef>
                <a:spcPts val="1800"/>
              </a:spcBef>
              <a:buNone/>
            </a:pPr>
            <a:endParaRPr lang="en-US" dirty="0"/>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a:lstStyle/>
          <a:p>
            <a:pPr marL="0" indent="0">
              <a:buNone/>
            </a:pPr>
            <a:r>
              <a:rPr lang="en-US" b="1" dirty="0"/>
              <a:t>Activities</a:t>
            </a:r>
          </a:p>
          <a:p>
            <a:r>
              <a:rPr lang="en-US" sz="1800" dirty="0"/>
              <a:t>AWS Pricing Calculator</a:t>
            </a:r>
          </a:p>
          <a:p>
            <a:r>
              <a:rPr lang="en-US" sz="1800" dirty="0"/>
              <a:t>Support plans scavenger hunt</a:t>
            </a:r>
          </a:p>
          <a:p>
            <a:endParaRPr lang="en-US" sz="2400" dirty="0"/>
          </a:p>
        </p:txBody>
      </p:sp>
      <p:grpSp>
        <p:nvGrpSpPr>
          <p:cNvPr id="7" name="Group 6">
            <a:extLst>
              <a:ext uri="{FF2B5EF4-FFF2-40B4-BE49-F238E27FC236}">
                <a16:creationId xmlns:a16="http://schemas.microsoft.com/office/drawing/2014/main" id="{5A386CF2-48DE-3E4F-B27A-6F6B12236D70}"/>
              </a:ext>
              <a:ext uri="{C183D7F6-B498-43B3-948B-1728B52AA6E4}">
                <adec:decorative xmlns:adec="http://schemas.microsoft.com/office/drawing/2017/decorative" val="1"/>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10" name="Footer Placeholder 9">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3B95590D-A62E-4F11-81AA-513523FCF69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Pricing Calculator</a:t>
            </a:r>
          </a:p>
        </p:txBody>
      </p:sp>
      <p:sp>
        <p:nvSpPr>
          <p:cNvPr id="6" name="Content Placeholder 5"/>
          <p:cNvSpPr>
            <a:spLocks noGrp="1"/>
          </p:cNvSpPr>
          <p:nvPr>
            <p:ph idx="1"/>
          </p:nvPr>
        </p:nvSpPr>
        <p:spPr>
          <a:xfrm>
            <a:off x="238538" y="1440305"/>
            <a:ext cx="5857461" cy="4913308"/>
          </a:xfrm>
        </p:spPr>
        <p:txBody>
          <a:bodyPr>
            <a:normAutofit/>
          </a:bodyPr>
          <a:lstStyle/>
          <a:p>
            <a:pPr marL="0" indent="0">
              <a:buNone/>
            </a:pPr>
            <a:r>
              <a:rPr lang="en-US" dirty="0"/>
              <a:t>Use the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Pricing Calculator </a:t>
            </a:r>
            <a:r>
              <a:rPr lang="en-US" dirty="0"/>
              <a:t>to:</a:t>
            </a:r>
          </a:p>
          <a:p>
            <a:pPr marL="465138" indent="-465138"/>
            <a:r>
              <a:rPr lang="en-US" sz="2400" dirty="0"/>
              <a:t>Estimate monthly costs</a:t>
            </a:r>
          </a:p>
          <a:p>
            <a:pPr marL="465138" indent="-465138"/>
            <a:r>
              <a:rPr lang="en-US" sz="2400" dirty="0"/>
              <a:t>Identify opportunities to reduce monthly costs</a:t>
            </a:r>
          </a:p>
          <a:p>
            <a:pPr marL="465138" indent="-465138"/>
            <a:r>
              <a:rPr lang="en-US" sz="2400" dirty="0"/>
              <a:t>Model your solutions before building them</a:t>
            </a:r>
          </a:p>
          <a:p>
            <a:pPr marL="465138" indent="-465138"/>
            <a:r>
              <a:rPr lang="en-US" sz="2400" dirty="0"/>
              <a:t>Explore price points and calculations behind your estimate</a:t>
            </a:r>
          </a:p>
          <a:p>
            <a:pPr marL="465138" indent="-465138"/>
            <a:r>
              <a:rPr lang="en-US" sz="2400" dirty="0"/>
              <a:t>Find the available instance types and contract terms that meet your needs</a:t>
            </a:r>
          </a:p>
          <a:p>
            <a:pPr marL="465138" indent="-465138"/>
            <a:r>
              <a:rPr lang="en-US" sz="2400" dirty="0"/>
              <a:t>Name your estimate and create and name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groups</a:t>
            </a:r>
            <a:r>
              <a:rPr lang="en-US" sz="2400" dirty="0"/>
              <a:t> of services</a:t>
            </a:r>
          </a:p>
          <a:p>
            <a:pPr lvl="1"/>
            <a:endParaRPr lang="en-US" dirty="0"/>
          </a:p>
        </p:txBody>
      </p:sp>
      <p:pic>
        <p:nvPicPr>
          <p:cNvPr id="8" name="Picture 7" descr="Screenshot of AWS Pricing Calculator website.">
            <a:extLst>
              <a:ext uri="{FF2B5EF4-FFF2-40B4-BE49-F238E27FC236}">
                <a16:creationId xmlns:a16="http://schemas.microsoft.com/office/drawing/2014/main" id="{A0C198D5-7AB2-4BCE-9556-74B0D4DFFFD5}"/>
              </a:ext>
            </a:extLst>
          </p:cNvPr>
          <p:cNvPicPr>
            <a:picLocks noChangeAspect="1"/>
          </p:cNvPicPr>
          <p:nvPr/>
        </p:nvPicPr>
        <p:blipFill>
          <a:blip r:embed="rId4"/>
          <a:stretch>
            <a:fillRect/>
          </a:stretch>
        </p:blipFill>
        <p:spPr>
          <a:xfrm>
            <a:off x="6213440" y="1440306"/>
            <a:ext cx="5817420" cy="3401518"/>
          </a:xfrm>
          <a:prstGeom prst="rect">
            <a:avLst/>
          </a:prstGeom>
        </p:spPr>
      </p:pic>
      <p:sp>
        <p:nvSpPr>
          <p:cNvPr id="9" name="TextBox 8">
            <a:extLst>
              <a:ext uri="{FF2B5EF4-FFF2-40B4-BE49-F238E27FC236}">
                <a16:creationId xmlns:a16="http://schemas.microsoft.com/office/drawing/2014/main" id="{31B82902-AAD6-4B9C-A1BD-11EEB77B7616}"/>
              </a:ext>
            </a:extLst>
          </p:cNvPr>
          <p:cNvSpPr txBox="1"/>
          <p:nvPr/>
        </p:nvSpPr>
        <p:spPr>
          <a:xfrm>
            <a:off x="6748744" y="4841824"/>
            <a:ext cx="4746812"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Access the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hlinkClick r:id="rId5"/>
              </a:rPr>
              <a:t>AWS Pricing Calculator</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C23B1AAD-2FD7-4EFF-8BCB-1C3B63A80BE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1636103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7AB6-9E09-4196-9257-DF3906DE8025}"/>
              </a:ext>
            </a:extLst>
          </p:cNvPr>
          <p:cNvSpPr>
            <a:spLocks noGrp="1"/>
          </p:cNvSpPr>
          <p:nvPr>
            <p:ph type="title"/>
          </p:nvPr>
        </p:nvSpPr>
        <p:spPr/>
        <p:txBody>
          <a:bodyPr/>
          <a:lstStyle/>
          <a:p>
            <a:r>
              <a:rPr lang="en-US" dirty="0"/>
              <a:t>Reading an estimate</a:t>
            </a:r>
          </a:p>
        </p:txBody>
      </p:sp>
      <p:sp>
        <p:nvSpPr>
          <p:cNvPr id="31" name="TextBox 30">
            <a:extLst>
              <a:ext uri="{FF2B5EF4-FFF2-40B4-BE49-F238E27FC236}">
                <a16:creationId xmlns:a16="http://schemas.microsoft.com/office/drawing/2014/main" id="{63BEFD38-A878-49E9-9770-901064C0A690}"/>
              </a:ext>
            </a:extLst>
          </p:cNvPr>
          <p:cNvSpPr txBox="1"/>
          <p:nvPr/>
        </p:nvSpPr>
        <p:spPr>
          <a:xfrm>
            <a:off x="412393" y="1376048"/>
            <a:ext cx="11367214"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Your estimate is broken into: first 12 months total, total upfront, and total monthly.</a:t>
            </a:r>
          </a:p>
        </p:txBody>
      </p:sp>
      <p:pic>
        <p:nvPicPr>
          <p:cNvPr id="13" name="Content Placeholder 12" descr="screenshot of an example AWS Pricing Calculator estimate.">
            <a:extLst>
              <a:ext uri="{FF2B5EF4-FFF2-40B4-BE49-F238E27FC236}">
                <a16:creationId xmlns:a16="http://schemas.microsoft.com/office/drawing/2014/main" id="{45205954-58B3-4FD7-8A7D-FD82D660E0F6}"/>
              </a:ext>
            </a:extLst>
          </p:cNvPr>
          <p:cNvPicPr>
            <a:picLocks noGrp="1" noChangeAspect="1"/>
          </p:cNvPicPr>
          <p:nvPr>
            <p:ph idx="4294967295"/>
          </p:nvPr>
        </p:nvPicPr>
        <p:blipFill>
          <a:blip r:embed="rId3"/>
          <a:stretch>
            <a:fillRect/>
          </a:stretch>
        </p:blipFill>
        <p:spPr>
          <a:xfrm>
            <a:off x="666750" y="2082800"/>
            <a:ext cx="10858500" cy="4273550"/>
          </a:xfrm>
        </p:spPr>
      </p:pic>
      <p:sp>
        <p:nvSpPr>
          <p:cNvPr id="14" name="TextBox 13">
            <a:extLst>
              <a:ext uri="{FF2B5EF4-FFF2-40B4-BE49-F238E27FC236}">
                <a16:creationId xmlns:a16="http://schemas.microsoft.com/office/drawing/2014/main" id="{BBD8D33C-C2E7-431B-B035-B29F3D26ED98}"/>
              </a:ext>
            </a:extLst>
          </p:cNvPr>
          <p:cNvSpPr txBox="1"/>
          <p:nvPr/>
        </p:nvSpPr>
        <p:spPr>
          <a:xfrm>
            <a:off x="2488367" y="2582692"/>
            <a:ext cx="2141933" cy="338554"/>
          </a:xfrm>
          <a:prstGeom prst="rect">
            <a:avLst/>
          </a:prstGeom>
          <a:solidFill>
            <a:schemeClr val="bg1"/>
          </a:solidFill>
        </p:spPr>
        <p:txBody>
          <a:bodyPr wrap="none" rtlCol="0">
            <a:spAutoFit/>
          </a:bodyPr>
          <a:lstStyle/>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First 12 months total</a:t>
            </a:r>
          </a:p>
        </p:txBody>
      </p:sp>
      <p:sp>
        <p:nvSpPr>
          <p:cNvPr id="15" name="TextBox 14">
            <a:extLst>
              <a:ext uri="{FF2B5EF4-FFF2-40B4-BE49-F238E27FC236}">
                <a16:creationId xmlns:a16="http://schemas.microsoft.com/office/drawing/2014/main" id="{EC7C2295-B10B-4F7C-A5E1-EBAAA9E71023}"/>
              </a:ext>
            </a:extLst>
          </p:cNvPr>
          <p:cNvSpPr txBox="1"/>
          <p:nvPr/>
        </p:nvSpPr>
        <p:spPr>
          <a:xfrm>
            <a:off x="6725403" y="2582692"/>
            <a:ext cx="1430200" cy="338554"/>
          </a:xfrm>
          <a:prstGeom prst="rect">
            <a:avLst/>
          </a:prstGeom>
          <a:solidFill>
            <a:schemeClr val="bg1"/>
          </a:solidFill>
        </p:spPr>
        <p:txBody>
          <a:bodyPr wrap="none" rtlCol="0">
            <a:spAutoFit/>
          </a:bodyPr>
          <a:lstStyle/>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Total upfront</a:t>
            </a:r>
          </a:p>
        </p:txBody>
      </p:sp>
      <p:sp>
        <p:nvSpPr>
          <p:cNvPr id="16" name="TextBox 15">
            <a:extLst>
              <a:ext uri="{FF2B5EF4-FFF2-40B4-BE49-F238E27FC236}">
                <a16:creationId xmlns:a16="http://schemas.microsoft.com/office/drawing/2014/main" id="{5FEB2B0C-758C-4827-BF52-82128C07F5EC}"/>
              </a:ext>
            </a:extLst>
          </p:cNvPr>
          <p:cNvSpPr txBox="1"/>
          <p:nvPr/>
        </p:nvSpPr>
        <p:spPr>
          <a:xfrm>
            <a:off x="9321204" y="2582692"/>
            <a:ext cx="1500732" cy="338554"/>
          </a:xfrm>
          <a:prstGeom prst="rect">
            <a:avLst/>
          </a:prstGeom>
          <a:solidFill>
            <a:schemeClr val="bg1"/>
          </a:solidFill>
        </p:spPr>
        <p:txBody>
          <a:bodyPr wrap="none" rtlCol="0">
            <a:spAutoFit/>
          </a:bodyPr>
          <a:lstStyle/>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Total monthly</a:t>
            </a:r>
          </a:p>
        </p:txBody>
      </p:sp>
      <p:sp>
        <p:nvSpPr>
          <p:cNvPr id="5" name="Footer Placeholder 4">
            <a:extLst>
              <a:ext uri="{FF2B5EF4-FFF2-40B4-BE49-F238E27FC236}">
                <a16:creationId xmlns:a16="http://schemas.microsoft.com/office/drawing/2014/main" id="{3B3AFF8E-2E67-4450-892F-0CE855070FAE}"/>
              </a:ext>
            </a:extLst>
          </p:cNvPr>
          <p:cNvSpPr>
            <a:spLocks noGrp="1"/>
          </p:cNvSpPr>
          <p:nvPr>
            <p:ph type="ftr" sz="quarter" idx="3"/>
          </p:nvPr>
        </p:nvSpPr>
        <p:spPr/>
        <p:txBody>
          <a:bodyPr/>
          <a:lstStyle/>
          <a:p>
            <a:r>
              <a:rPr lang="en-US"/>
              <a:t>© 2019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A4FD2564-EB25-417C-8062-56480A5700D5}"/>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extLst>
      <p:ext uri="{BB962C8B-B14F-4D97-AF65-F5344CB8AC3E}">
        <p14:creationId xmlns:p14="http://schemas.microsoft.com/office/powerpoint/2010/main" val="688866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Activity: AWS Pricing Calculator activity </a:t>
            </a:r>
          </a:p>
        </p:txBody>
      </p:sp>
      <p:sp>
        <p:nvSpPr>
          <p:cNvPr id="3" name="Content Placeholder 2"/>
          <p:cNvSpPr>
            <a:spLocks noGrp="1"/>
          </p:cNvSpPr>
          <p:nvPr>
            <p:ph idx="1"/>
          </p:nvPr>
        </p:nvSpPr>
        <p:spPr/>
        <p:txBody>
          <a:bodyPr/>
          <a:lstStyle/>
          <a:p>
            <a:pPr lvl="1"/>
            <a:r>
              <a:rPr lang="en-US" dirty="0"/>
              <a:t>Break up into groups of four or five and use the </a:t>
            </a:r>
            <a:r>
              <a:rPr lang="en-US" dirty="0">
                <a:hlinkClick r:id="rId4"/>
              </a:rPr>
              <a:t>AWS Pricing Calculator</a:t>
            </a:r>
            <a:r>
              <a:rPr lang="en-US" dirty="0"/>
              <a:t> and specifications provided to develop a cost estimate. </a:t>
            </a:r>
          </a:p>
          <a:p>
            <a:pPr lvl="1"/>
            <a:r>
              <a:rPr lang="en-US" dirty="0"/>
              <a:t>Be prepared to report your findings back to the class.</a:t>
            </a:r>
          </a:p>
          <a:p>
            <a:pPr lvl="1"/>
            <a:endParaRPr lang="en-US" dirty="0"/>
          </a:p>
          <a:p>
            <a:pPr lvl="1"/>
            <a:endParaRPr lang="en-US" dirty="0"/>
          </a:p>
          <a:p>
            <a:pPr marL="0" indent="0">
              <a:buNone/>
            </a:pPr>
            <a:endParaRPr lang="en-US" dirty="0"/>
          </a:p>
        </p:txBody>
      </p:sp>
      <p:grpSp>
        <p:nvGrpSpPr>
          <p:cNvPr id="15" name="Group 14" descr="Screenshot of AWS Pricing Calculator website and tool.">
            <a:extLst>
              <a:ext uri="{FF2B5EF4-FFF2-40B4-BE49-F238E27FC236}">
                <a16:creationId xmlns:a16="http://schemas.microsoft.com/office/drawing/2014/main" id="{F895C749-E663-4671-A646-5D8257533F69}"/>
              </a:ext>
            </a:extLst>
          </p:cNvPr>
          <p:cNvGrpSpPr/>
          <p:nvPr/>
        </p:nvGrpSpPr>
        <p:grpSpPr>
          <a:xfrm>
            <a:off x="337813" y="2816435"/>
            <a:ext cx="11516375" cy="3405498"/>
            <a:chOff x="449698" y="2576595"/>
            <a:chExt cx="11516375" cy="3405498"/>
          </a:xfrm>
        </p:grpSpPr>
        <p:pic>
          <p:nvPicPr>
            <p:cNvPr id="5" name="Picture 4" descr="screenshot of create estimate button on AWS Pricing Calculator website.">
              <a:extLst>
                <a:ext uri="{FF2B5EF4-FFF2-40B4-BE49-F238E27FC236}">
                  <a16:creationId xmlns:a16="http://schemas.microsoft.com/office/drawing/2014/main" id="{3C3FA1ED-B3C4-43F8-9454-34D69398B9D6}"/>
                </a:ext>
              </a:extLst>
            </p:cNvPr>
            <p:cNvPicPr>
              <a:picLocks noChangeAspect="1"/>
            </p:cNvPicPr>
            <p:nvPr/>
          </p:nvPicPr>
          <p:blipFill>
            <a:blip r:embed="rId5"/>
            <a:stretch>
              <a:fillRect/>
            </a:stretch>
          </p:blipFill>
          <p:spPr>
            <a:xfrm>
              <a:off x="449698" y="2782726"/>
              <a:ext cx="4881805" cy="2139685"/>
            </a:xfrm>
            <a:prstGeom prst="rect">
              <a:avLst/>
            </a:prstGeom>
          </p:spPr>
        </p:pic>
        <p:pic>
          <p:nvPicPr>
            <p:cNvPr id="8" name="Picture 7" descr="Screenshot of AWS Pricing Calculator tool.">
              <a:extLst>
                <a:ext uri="{FF2B5EF4-FFF2-40B4-BE49-F238E27FC236}">
                  <a16:creationId xmlns:a16="http://schemas.microsoft.com/office/drawing/2014/main" id="{9B7F18AF-862D-4F64-95B1-8D6C6CA56955}"/>
                </a:ext>
              </a:extLst>
            </p:cNvPr>
            <p:cNvPicPr>
              <a:picLocks noChangeAspect="1"/>
            </p:cNvPicPr>
            <p:nvPr/>
          </p:nvPicPr>
          <p:blipFill>
            <a:blip r:embed="rId6"/>
            <a:stretch>
              <a:fillRect/>
            </a:stretch>
          </p:blipFill>
          <p:spPr>
            <a:xfrm>
              <a:off x="6420742" y="2576595"/>
              <a:ext cx="5545331" cy="3405498"/>
            </a:xfrm>
            <a:prstGeom prst="rect">
              <a:avLst/>
            </a:prstGeom>
          </p:spPr>
        </p:pic>
        <p:sp>
          <p:nvSpPr>
            <p:cNvPr id="9" name="Oval 8">
              <a:extLst>
                <a:ext uri="{FF2B5EF4-FFF2-40B4-BE49-F238E27FC236}">
                  <a16:creationId xmlns:a16="http://schemas.microsoft.com/office/drawing/2014/main" id="{09C29C10-6D58-4A15-9D02-CE8FE0959260}"/>
                </a:ext>
              </a:extLst>
            </p:cNvPr>
            <p:cNvSpPr/>
            <p:nvPr/>
          </p:nvSpPr>
          <p:spPr>
            <a:xfrm>
              <a:off x="496136" y="4092477"/>
              <a:ext cx="1947263" cy="754984"/>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5C26C9D-A04E-4D3D-9F8F-05DBE835B61A}"/>
                </a:ext>
              </a:extLst>
            </p:cNvPr>
            <p:cNvCxnSpPr>
              <a:cxnSpLocks/>
            </p:cNvCxnSpPr>
            <p:nvPr/>
          </p:nvCxnSpPr>
          <p:spPr>
            <a:xfrm flipV="1">
              <a:off x="2443399" y="3429000"/>
              <a:ext cx="3897440" cy="100809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5BB6ECC3-C85B-4CEF-94B0-86A9AB1D56B1}"/>
              </a:ext>
            </a:extLst>
          </p:cNvPr>
          <p:cNvSpPr txBox="1"/>
          <p:nvPr/>
        </p:nvSpPr>
        <p:spPr>
          <a:xfrm>
            <a:off x="964757" y="5175856"/>
            <a:ext cx="362791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AWS Pricing calculator website</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Footer Placeholder 6">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130441E9-C196-4DD4-8026-1FE9692E95D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378588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802A-07C6-954E-8FCD-139EE47157E8}"/>
              </a:ext>
            </a:extLst>
          </p:cNvPr>
          <p:cNvSpPr>
            <a:spLocks noGrp="1"/>
          </p:cNvSpPr>
          <p:nvPr>
            <p:ph type="title"/>
          </p:nvPr>
        </p:nvSpPr>
        <p:spPr/>
        <p:txBody>
          <a:bodyPr/>
          <a:lstStyle/>
          <a:p>
            <a:r>
              <a:rPr lang="en-US" dirty="0"/>
              <a:t>Additional benefit considerations</a:t>
            </a:r>
          </a:p>
        </p:txBody>
      </p:sp>
      <p:sp>
        <p:nvSpPr>
          <p:cNvPr id="3" name="Content Placeholder 2">
            <a:extLst>
              <a:ext uri="{FF2B5EF4-FFF2-40B4-BE49-F238E27FC236}">
                <a16:creationId xmlns:a16="http://schemas.microsoft.com/office/drawing/2014/main" id="{DE30A2A0-EA5C-914B-AAB7-746723AF2355}"/>
              </a:ext>
            </a:extLst>
          </p:cNvPr>
          <p:cNvSpPr>
            <a:spLocks noGrp="1"/>
          </p:cNvSpPr>
          <p:nvPr>
            <p:ph idx="1"/>
          </p:nvPr>
        </p:nvSpPr>
        <p:spPr/>
        <p:txBody>
          <a:bodyPr/>
          <a:lstStyle/>
          <a:p>
            <a:pPr marL="0" indent="0" algn="ctr">
              <a:buNone/>
            </a:pPr>
            <a:r>
              <a:rPr lang="en-US" b="1" dirty="0"/>
              <a:t>Hard benefits</a:t>
            </a:r>
          </a:p>
          <a:p>
            <a:pPr marL="457200" indent="-457200"/>
            <a:r>
              <a:rPr lang="en-US" sz="2400" dirty="0"/>
              <a:t>Reduced spending on compute, storage, networking, security</a:t>
            </a:r>
          </a:p>
          <a:p>
            <a:pPr marL="457200" indent="-457200"/>
            <a:r>
              <a:rPr lang="en-US" sz="2400" dirty="0"/>
              <a:t>Reductions in hardware and software purchases (capex)</a:t>
            </a:r>
          </a:p>
          <a:p>
            <a:pPr marL="457200" indent="-457200"/>
            <a:r>
              <a:rPr lang="en-US" sz="2400" dirty="0"/>
              <a:t>Reductions in operational costs, backup, and disaster recovery</a:t>
            </a:r>
          </a:p>
          <a:p>
            <a:pPr marL="457200" indent="-457200"/>
            <a:r>
              <a:rPr lang="en-US" sz="2400" dirty="0"/>
              <a:t>Reduction in operations personnel</a:t>
            </a:r>
          </a:p>
        </p:txBody>
      </p:sp>
      <p:sp>
        <p:nvSpPr>
          <p:cNvPr id="5" name="Cross 4">
            <a:extLst>
              <a:ext uri="{FF2B5EF4-FFF2-40B4-BE49-F238E27FC236}">
                <a16:creationId xmlns:a16="http://schemas.microsoft.com/office/drawing/2014/main" id="{3BA8F58E-4D59-A34D-B99D-3C3E6892F305}"/>
              </a:ext>
              <a:ext uri="{C183D7F6-B498-43B3-948B-1728B52AA6E4}">
                <adec:decorative xmlns:adec="http://schemas.microsoft.com/office/drawing/2017/decorative" val="1"/>
              </a:ext>
            </a:extLst>
          </p:cNvPr>
          <p:cNvSpPr/>
          <p:nvPr/>
        </p:nvSpPr>
        <p:spPr>
          <a:xfrm>
            <a:off x="5278723" y="3503259"/>
            <a:ext cx="817769" cy="787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6D2BBB17-9FBA-F94F-9621-694E5B3EAE79}"/>
              </a:ext>
            </a:extLst>
          </p:cNvPr>
          <p:cNvSpPr>
            <a:spLocks noGrp="1"/>
          </p:cNvSpPr>
          <p:nvPr>
            <p:ph idx="13"/>
          </p:nvPr>
        </p:nvSpPr>
        <p:spPr/>
        <p:txBody>
          <a:bodyPr>
            <a:normAutofit lnSpcReduction="10000"/>
          </a:bodyPr>
          <a:lstStyle/>
          <a:p>
            <a:pPr marL="0" indent="0" algn="ctr">
              <a:buNone/>
            </a:pPr>
            <a:r>
              <a:rPr lang="en-US" b="1" dirty="0"/>
              <a:t>Soft Benefits</a:t>
            </a:r>
          </a:p>
          <a:p>
            <a:pPr marL="457200" indent="-457200"/>
            <a:r>
              <a:rPr lang="en-US" sz="2600" dirty="0"/>
              <a:t>Reuse of service and applications that enable you to define (and redefine solutions) by using the same cloud service</a:t>
            </a:r>
          </a:p>
          <a:p>
            <a:pPr marL="457200" indent="-457200"/>
            <a:r>
              <a:rPr lang="en-US" sz="2600" dirty="0"/>
              <a:t>Increased developer productivity</a:t>
            </a:r>
          </a:p>
          <a:p>
            <a:pPr marL="457200" indent="-457200"/>
            <a:r>
              <a:rPr lang="en-US" sz="2600" dirty="0"/>
              <a:t>Improved customer satisfaction </a:t>
            </a:r>
          </a:p>
          <a:p>
            <a:pPr marL="457200" indent="-457200"/>
            <a:r>
              <a:rPr lang="en-US" sz="2600" dirty="0"/>
              <a:t>Agile business processes that can quickly respond to new and emerging opportunities</a:t>
            </a:r>
          </a:p>
          <a:p>
            <a:pPr marL="457200" indent="-457200"/>
            <a:r>
              <a:rPr lang="en-US" sz="2600" dirty="0"/>
              <a:t>Increase in global reach</a:t>
            </a:r>
            <a:endParaRPr lang="en-US" dirty="0"/>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a16="http://schemas.microsoft.com/office/drawing/2014/main" id="{F60AC49F-C4E5-4FC9-BB7A-360535BC313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1427647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Total Cost Of Ownership                                                   </a:t>
            </a:r>
          </a:p>
        </p:txBody>
      </p:sp>
      <p:sp>
        <p:nvSpPr>
          <p:cNvPr id="12" name="Content Placeholder 11"/>
          <p:cNvSpPr>
            <a:spLocks noGrp="1"/>
          </p:cNvSpPr>
          <p:nvPr>
            <p:ph idx="1"/>
          </p:nvPr>
        </p:nvSpPr>
        <p:spPr>
          <a:xfrm>
            <a:off x="419100" y="1528175"/>
            <a:ext cx="3832266" cy="4648788"/>
          </a:xfrm>
        </p:spPr>
        <p:txBody>
          <a:bodyPr/>
          <a:lstStyle/>
          <a:p>
            <a:pPr marL="0" indent="0" algn="r">
              <a:buNone/>
            </a:pPr>
            <a:r>
              <a:rPr lang="en-US" sz="1800" b="1" dirty="0"/>
              <a:t>Background:</a:t>
            </a:r>
          </a:p>
          <a:p>
            <a:pPr marL="0" indent="0" algn="r">
              <a:buNone/>
            </a:pPr>
            <a:endParaRPr lang="en-US" sz="1800" b="1" dirty="0"/>
          </a:p>
        </p:txBody>
      </p:sp>
      <p:sp>
        <p:nvSpPr>
          <p:cNvPr id="8" name="Content Placeholder 7"/>
          <p:cNvSpPr>
            <a:spLocks noGrp="1"/>
          </p:cNvSpPr>
          <p:nvPr>
            <p:ph idx="13"/>
          </p:nvPr>
        </p:nvSpPr>
        <p:spPr>
          <a:xfrm>
            <a:off x="4441867" y="1524228"/>
            <a:ext cx="7309133" cy="4648788"/>
          </a:xfrm>
        </p:spPr>
        <p:txBody>
          <a:bodyPr/>
          <a:lstStyle/>
          <a:p>
            <a:r>
              <a:rPr lang="en-US" sz="1800" dirty="0"/>
              <a:t>Growing global company with over 200 locations</a:t>
            </a:r>
          </a:p>
          <a:p>
            <a:r>
              <a:rPr lang="en-US" sz="1800" dirty="0"/>
              <a:t>500 million customers, $3 billion annual revenue </a:t>
            </a:r>
          </a:p>
          <a:p>
            <a:endParaRPr lang="en-US" sz="1800" dirty="0"/>
          </a:p>
        </p:txBody>
      </p:sp>
      <p:pic>
        <p:nvPicPr>
          <p:cNvPr id="25" name="Picture 24">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61C9F552-E3F7-42B2-8CFC-0BC9C552AA1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1134261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Total Cost of Ownership                                                   </a:t>
            </a:r>
          </a:p>
        </p:txBody>
      </p:sp>
      <p:sp>
        <p:nvSpPr>
          <p:cNvPr id="14" name="Content Placeholder 13"/>
          <p:cNvSpPr>
            <a:spLocks noGrp="1"/>
          </p:cNvSpPr>
          <p:nvPr>
            <p:ph idx="1"/>
          </p:nvPr>
        </p:nvSpPr>
        <p:spPr>
          <a:xfrm>
            <a:off x="419100" y="1528175"/>
            <a:ext cx="3832266" cy="4648788"/>
          </a:xfrm>
        </p:spPr>
        <p:txBody>
          <a:bodyPr/>
          <a:lstStyle/>
          <a:p>
            <a:pPr marL="0" indent="0" algn="r">
              <a:buNone/>
            </a:pPr>
            <a:r>
              <a:rPr lang="en-US" sz="1800" b="1" dirty="0"/>
              <a:t>Background:</a:t>
            </a:r>
          </a:p>
          <a:p>
            <a:pPr marL="0" indent="0" algn="r">
              <a:buNone/>
            </a:pPr>
            <a:endParaRPr lang="en-US" sz="1800" b="1" dirty="0"/>
          </a:p>
          <a:p>
            <a:pPr marL="0" indent="0" algn="r">
              <a:buNone/>
            </a:pPr>
            <a:endParaRPr lang="en-US" sz="1800" b="1" dirty="0"/>
          </a:p>
          <a:p>
            <a:pPr marL="0" indent="0" algn="r">
              <a:buNone/>
            </a:pPr>
            <a:r>
              <a:rPr lang="en-US" sz="1800" b="1" dirty="0"/>
              <a:t>Challenge:</a:t>
            </a:r>
          </a:p>
        </p:txBody>
      </p:sp>
      <p:sp>
        <p:nvSpPr>
          <p:cNvPr id="10" name="Content Placeholder 9"/>
          <p:cNvSpPr>
            <a:spLocks noGrp="1"/>
          </p:cNvSpPr>
          <p:nvPr>
            <p:ph idx="13"/>
          </p:nvPr>
        </p:nvSpPr>
        <p:spPr>
          <a:xfrm>
            <a:off x="4441867" y="1524228"/>
            <a:ext cx="7309133" cy="4648788"/>
          </a:xfrm>
        </p:spPr>
        <p:txBody>
          <a:bodyPr/>
          <a:lstStyle/>
          <a:p>
            <a:r>
              <a:rPr lang="en-US" sz="1800" dirty="0"/>
              <a:t>Growing global company with over 200 locations</a:t>
            </a:r>
          </a:p>
          <a:p>
            <a:r>
              <a:rPr lang="en-US" sz="1800" dirty="0"/>
              <a:t>500 million customers, $3 billion annual revenue</a:t>
            </a:r>
          </a:p>
          <a:p>
            <a:pPr marL="0" indent="0">
              <a:buNone/>
            </a:pPr>
            <a:endParaRPr lang="en-US" sz="1800" dirty="0"/>
          </a:p>
          <a:p>
            <a:r>
              <a:rPr lang="en-US" sz="1800" dirty="0"/>
              <a:t>Meet demand to rapidly deploy new solutions</a:t>
            </a:r>
          </a:p>
          <a:p>
            <a:r>
              <a:rPr lang="en-US" sz="1800" dirty="0"/>
              <a:t>Constantly upgrade aging equipment</a:t>
            </a:r>
          </a:p>
          <a:p>
            <a:endParaRPr lang="en-US" sz="1800" dirty="0"/>
          </a:p>
        </p:txBody>
      </p:sp>
      <p:pic>
        <p:nvPicPr>
          <p:cNvPr id="43" name="Picture 4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42026C6-99E2-4E1E-B5E1-B18CE021B9C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4291078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Total Cost of Ownership                                                   </a:t>
            </a:r>
          </a:p>
        </p:txBody>
      </p:sp>
      <p:sp>
        <p:nvSpPr>
          <p:cNvPr id="11" name="Content Placeholder 13"/>
          <p:cNvSpPr>
            <a:spLocks noGrp="1"/>
          </p:cNvSpPr>
          <p:nvPr>
            <p:ph idx="1"/>
          </p:nvPr>
        </p:nvSpPr>
        <p:spPr>
          <a:xfrm>
            <a:off x="419100" y="1528175"/>
            <a:ext cx="3844142" cy="4648788"/>
          </a:xfrm>
        </p:spPr>
        <p:txBody>
          <a:bodyPr/>
          <a:lstStyle/>
          <a:p>
            <a:pPr marL="0" indent="0" algn="r">
              <a:buNone/>
            </a:pPr>
            <a:r>
              <a:rPr lang="en-US" sz="1800" b="1" dirty="0"/>
              <a:t>Background:</a:t>
            </a:r>
          </a:p>
          <a:p>
            <a:pPr marL="0" indent="0" algn="r">
              <a:buNone/>
            </a:pPr>
            <a:endParaRPr lang="en-US" sz="1800" b="1" dirty="0"/>
          </a:p>
          <a:p>
            <a:pPr marL="0" indent="0" algn="r">
              <a:buNone/>
            </a:pPr>
            <a:endParaRPr lang="en-US" sz="1800" b="1" dirty="0"/>
          </a:p>
          <a:p>
            <a:pPr marL="0" indent="0" algn="r">
              <a:buNone/>
            </a:pPr>
            <a:r>
              <a:rPr lang="en-US" sz="1800" b="1" dirty="0"/>
              <a:t>Challenge:</a:t>
            </a:r>
          </a:p>
          <a:p>
            <a:pPr marL="0" indent="0" algn="r">
              <a:buNone/>
            </a:pPr>
            <a:endParaRPr lang="en-US" sz="1800" b="1" dirty="0"/>
          </a:p>
          <a:p>
            <a:pPr marL="0" indent="0" algn="r">
              <a:buNone/>
            </a:pPr>
            <a:endParaRPr lang="en-US" sz="1800" b="1" dirty="0"/>
          </a:p>
          <a:p>
            <a:pPr marL="0" indent="0" algn="r">
              <a:buNone/>
            </a:pPr>
            <a:r>
              <a:rPr lang="en-US" sz="1800" b="1" dirty="0"/>
              <a:t>Criteria:</a:t>
            </a:r>
          </a:p>
          <a:p>
            <a:endParaRPr lang="en-US" sz="1800" b="1" dirty="0"/>
          </a:p>
          <a:p>
            <a:endParaRPr lang="en-US" sz="1800" b="1" dirty="0"/>
          </a:p>
        </p:txBody>
      </p:sp>
      <p:sp>
        <p:nvSpPr>
          <p:cNvPr id="27" name="Content Placeholder 26"/>
          <p:cNvSpPr>
            <a:spLocks noGrp="1"/>
          </p:cNvSpPr>
          <p:nvPr>
            <p:ph idx="13"/>
          </p:nvPr>
        </p:nvSpPr>
        <p:spPr>
          <a:xfrm>
            <a:off x="4453743" y="1524228"/>
            <a:ext cx="7599712" cy="4648788"/>
          </a:xfrm>
        </p:spPr>
        <p:txBody>
          <a:bodyPr/>
          <a:lstStyle/>
          <a:p>
            <a:r>
              <a:rPr lang="en-US" sz="1800" dirty="0"/>
              <a:t>Growing global company with over 200 locations</a:t>
            </a:r>
          </a:p>
          <a:p>
            <a:r>
              <a:rPr lang="en-US" sz="1800" dirty="0"/>
              <a:t>500 million customers, $3 billion annual revenue</a:t>
            </a:r>
          </a:p>
          <a:p>
            <a:pPr marL="0" indent="0">
              <a:buNone/>
            </a:pPr>
            <a:endParaRPr lang="en-US" sz="1800" dirty="0"/>
          </a:p>
          <a:p>
            <a:r>
              <a:rPr lang="en-US" sz="1800" dirty="0"/>
              <a:t>Meet demand to rapidly deploy new solutions</a:t>
            </a:r>
          </a:p>
          <a:p>
            <a:r>
              <a:rPr lang="en-US" sz="1800" dirty="0"/>
              <a:t>Constantly upgrade aging equipment</a:t>
            </a:r>
          </a:p>
          <a:p>
            <a:endParaRPr lang="en-US" sz="1800" dirty="0"/>
          </a:p>
          <a:p>
            <a:r>
              <a:rPr lang="en-US" sz="1800" dirty="0"/>
              <a:t>Broad solution to handle all workloads</a:t>
            </a:r>
          </a:p>
          <a:p>
            <a:r>
              <a:rPr lang="en-US" sz="1800" dirty="0"/>
              <a:t>Ability to modify processes to improve efficiency and lower costs</a:t>
            </a:r>
          </a:p>
          <a:p>
            <a:r>
              <a:rPr lang="en-US" sz="1800" dirty="0"/>
              <a:t>Eliminate busy work (such as patching software)</a:t>
            </a:r>
          </a:p>
          <a:p>
            <a:r>
              <a:rPr lang="en-US" sz="1800" dirty="0"/>
              <a:t>Achieve a positive return on investment (ROI)</a:t>
            </a:r>
          </a:p>
          <a:p>
            <a:endParaRPr lang="en-US" sz="1800" dirty="0"/>
          </a:p>
        </p:txBody>
      </p:sp>
      <p:pic>
        <p:nvPicPr>
          <p:cNvPr id="43" name="Picture 4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03AF5EA-EAAA-4BE2-8146-18E37255FC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380540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Total Cost of Ownership                                                   </a:t>
            </a:r>
          </a:p>
        </p:txBody>
      </p:sp>
      <p:sp>
        <p:nvSpPr>
          <p:cNvPr id="4" name="Content Placeholder 3"/>
          <p:cNvSpPr>
            <a:spLocks noGrp="1"/>
          </p:cNvSpPr>
          <p:nvPr>
            <p:ph idx="1"/>
          </p:nvPr>
        </p:nvSpPr>
        <p:spPr>
          <a:xfrm>
            <a:off x="419100" y="1528175"/>
            <a:ext cx="3844142" cy="4648788"/>
          </a:xfrm>
        </p:spPr>
        <p:txBody>
          <a:bodyPr/>
          <a:lstStyle/>
          <a:p>
            <a:pPr marL="0" indent="0" algn="r">
              <a:spcBef>
                <a:spcPts val="600"/>
              </a:spcBef>
              <a:buNone/>
            </a:pPr>
            <a:r>
              <a:rPr lang="en-US" sz="1800" b="1" dirty="0"/>
              <a:t>Background:</a:t>
            </a:r>
          </a:p>
          <a:p>
            <a:pPr marL="0" indent="0" algn="r">
              <a:spcBef>
                <a:spcPts val="600"/>
              </a:spcBef>
              <a:buNone/>
            </a:pPr>
            <a:endParaRPr lang="en-US" sz="1800" b="1" dirty="0"/>
          </a:p>
          <a:p>
            <a:pPr marL="0" indent="0" algn="r">
              <a:spcBef>
                <a:spcPts val="600"/>
              </a:spcBef>
              <a:buNone/>
            </a:pPr>
            <a:endParaRPr lang="en-US" sz="1800" b="1" dirty="0"/>
          </a:p>
          <a:p>
            <a:pPr marL="0" indent="0" algn="r">
              <a:spcBef>
                <a:spcPts val="600"/>
              </a:spcBef>
              <a:buNone/>
            </a:pPr>
            <a:r>
              <a:rPr lang="en-US" sz="1800" b="1" dirty="0"/>
              <a:t>Challenge:</a:t>
            </a:r>
          </a:p>
          <a:p>
            <a:pPr marL="0" indent="0" algn="r">
              <a:spcBef>
                <a:spcPts val="600"/>
              </a:spcBef>
              <a:buNone/>
            </a:pPr>
            <a:endParaRPr lang="en-US" sz="1800" b="1" dirty="0"/>
          </a:p>
          <a:p>
            <a:pPr marL="0" indent="0" algn="r">
              <a:spcBef>
                <a:spcPts val="600"/>
              </a:spcBef>
              <a:buNone/>
            </a:pPr>
            <a:endParaRPr lang="en-US" sz="1800" b="1" dirty="0"/>
          </a:p>
          <a:p>
            <a:pPr marL="0" indent="0" algn="r">
              <a:spcBef>
                <a:spcPts val="600"/>
              </a:spcBef>
              <a:buNone/>
            </a:pPr>
            <a:r>
              <a:rPr lang="en-US" sz="1800" b="1" dirty="0"/>
              <a:t>Criteria:</a:t>
            </a:r>
          </a:p>
          <a:p>
            <a:pPr marL="0" indent="0" algn="r">
              <a:spcBef>
                <a:spcPts val="600"/>
              </a:spcBef>
              <a:buNone/>
            </a:pPr>
            <a:endParaRPr lang="en-US" sz="1800" b="1" dirty="0"/>
          </a:p>
          <a:p>
            <a:pPr marL="0" indent="0" algn="r">
              <a:spcBef>
                <a:spcPts val="600"/>
              </a:spcBef>
              <a:buNone/>
            </a:pPr>
            <a:endParaRPr lang="en-US" sz="1800" b="1" dirty="0"/>
          </a:p>
          <a:p>
            <a:pPr marL="0" indent="0" algn="r">
              <a:spcBef>
                <a:spcPts val="600"/>
              </a:spcBef>
              <a:buNone/>
            </a:pPr>
            <a:endParaRPr lang="en-US" sz="1800" b="1" dirty="0"/>
          </a:p>
          <a:p>
            <a:pPr marL="0" indent="0" algn="r">
              <a:spcBef>
                <a:spcPts val="600"/>
              </a:spcBef>
              <a:buNone/>
            </a:pPr>
            <a:endParaRPr lang="en-US" sz="1800" b="1" dirty="0"/>
          </a:p>
          <a:p>
            <a:pPr marL="0" indent="0" algn="r">
              <a:spcBef>
                <a:spcPts val="600"/>
              </a:spcBef>
              <a:buNone/>
            </a:pPr>
            <a:r>
              <a:rPr lang="en-US" sz="1800" b="1" dirty="0"/>
              <a:t>Solution:</a:t>
            </a:r>
          </a:p>
          <a:p>
            <a:pPr>
              <a:spcBef>
                <a:spcPts val="600"/>
              </a:spcBef>
            </a:pPr>
            <a:endParaRPr lang="en-US" sz="1800" dirty="0"/>
          </a:p>
          <a:p>
            <a:pPr>
              <a:spcBef>
                <a:spcPts val="600"/>
              </a:spcBef>
            </a:pPr>
            <a:endParaRPr lang="en-US" sz="1800" dirty="0"/>
          </a:p>
        </p:txBody>
      </p:sp>
      <p:sp>
        <p:nvSpPr>
          <p:cNvPr id="5" name="Content Placeholder 4"/>
          <p:cNvSpPr>
            <a:spLocks noGrp="1"/>
          </p:cNvSpPr>
          <p:nvPr>
            <p:ph idx="13"/>
          </p:nvPr>
        </p:nvSpPr>
        <p:spPr>
          <a:xfrm>
            <a:off x="4453743" y="1524228"/>
            <a:ext cx="7635338" cy="4648788"/>
          </a:xfrm>
        </p:spPr>
        <p:txBody>
          <a:bodyPr/>
          <a:lstStyle/>
          <a:p>
            <a:pPr>
              <a:spcBef>
                <a:spcPts val="600"/>
              </a:spcBef>
            </a:pPr>
            <a:r>
              <a:rPr lang="en-US" sz="1800" dirty="0"/>
              <a:t>Is a growing global company with over 200 locations</a:t>
            </a:r>
          </a:p>
          <a:p>
            <a:pPr>
              <a:spcBef>
                <a:spcPts val="600"/>
              </a:spcBef>
            </a:pPr>
            <a:r>
              <a:rPr lang="en-US" sz="1800" dirty="0"/>
              <a:t>Have 500 million customers, $3 billion (USD) annual revenue</a:t>
            </a:r>
          </a:p>
          <a:p>
            <a:pPr>
              <a:spcBef>
                <a:spcPts val="600"/>
              </a:spcBef>
            </a:pPr>
            <a:endParaRPr lang="en-US" sz="1600" dirty="0"/>
          </a:p>
          <a:p>
            <a:pPr>
              <a:spcBef>
                <a:spcPts val="600"/>
              </a:spcBef>
            </a:pPr>
            <a:r>
              <a:rPr lang="en-US" sz="1800" dirty="0"/>
              <a:t>Meet demand to rapidly deploy new solutions</a:t>
            </a:r>
          </a:p>
          <a:p>
            <a:pPr>
              <a:spcBef>
                <a:spcPts val="600"/>
              </a:spcBef>
            </a:pPr>
            <a:r>
              <a:rPr lang="en-US" sz="1800" dirty="0"/>
              <a:t>Constantly upgrade aging equipment</a:t>
            </a:r>
          </a:p>
          <a:p>
            <a:pPr>
              <a:spcBef>
                <a:spcPts val="600"/>
              </a:spcBef>
            </a:pPr>
            <a:endParaRPr lang="en-US" sz="1800" dirty="0"/>
          </a:p>
          <a:p>
            <a:pPr>
              <a:spcBef>
                <a:spcPts val="600"/>
              </a:spcBef>
            </a:pPr>
            <a:r>
              <a:rPr lang="en-US" sz="1800" dirty="0"/>
              <a:t>Have a broad solution to handle all workloads</a:t>
            </a:r>
          </a:p>
          <a:p>
            <a:pPr>
              <a:spcBef>
                <a:spcPts val="600"/>
              </a:spcBef>
            </a:pPr>
            <a:r>
              <a:rPr lang="en-US" sz="1800" dirty="0"/>
              <a:t>Be able to modify processes to improve efficiency and lower costs</a:t>
            </a:r>
          </a:p>
          <a:p>
            <a:pPr>
              <a:spcBef>
                <a:spcPts val="600"/>
              </a:spcBef>
            </a:pPr>
            <a:r>
              <a:rPr lang="en-US" sz="1800" dirty="0"/>
              <a:t>Eliminate busy work (such as patching software)</a:t>
            </a:r>
          </a:p>
          <a:p>
            <a:pPr>
              <a:spcBef>
                <a:spcPts val="600"/>
              </a:spcBef>
            </a:pPr>
            <a:r>
              <a:rPr lang="en-US" sz="1800" dirty="0"/>
              <a:t>Achieve a positive return on investment (ROI)</a:t>
            </a:r>
          </a:p>
          <a:p>
            <a:pPr>
              <a:spcBef>
                <a:spcPts val="600"/>
              </a:spcBef>
            </a:pPr>
            <a:endParaRPr lang="en-US" sz="1800" dirty="0"/>
          </a:p>
          <a:p>
            <a:pPr>
              <a:spcBef>
                <a:spcPts val="600"/>
              </a:spcBef>
            </a:pPr>
            <a:r>
              <a:rPr lang="en-US" sz="1800" dirty="0"/>
              <a:t>Moved their on-premises data center to AWS</a:t>
            </a:r>
          </a:p>
          <a:p>
            <a:pPr lvl="1">
              <a:spcBef>
                <a:spcPts val="600"/>
              </a:spcBef>
            </a:pPr>
            <a:r>
              <a:rPr lang="en-US" sz="1600" dirty="0"/>
              <a:t>Eliminated 205 servers (90 percent)</a:t>
            </a:r>
          </a:p>
          <a:p>
            <a:pPr lvl="1">
              <a:spcBef>
                <a:spcPts val="600"/>
              </a:spcBef>
            </a:pPr>
            <a:r>
              <a:rPr lang="en-US" sz="1600" dirty="0"/>
              <a:t>Moved nearly all applications to AWS </a:t>
            </a:r>
          </a:p>
          <a:p>
            <a:pPr>
              <a:spcBef>
                <a:spcPts val="600"/>
              </a:spcBef>
            </a:pPr>
            <a:r>
              <a:rPr lang="en-US" sz="1800" dirty="0"/>
              <a:t>Used 3-year Amazon EC2 Reserved Instances</a:t>
            </a:r>
          </a:p>
          <a:p>
            <a:pPr>
              <a:spcBef>
                <a:spcPts val="600"/>
              </a:spcBef>
            </a:pPr>
            <a:endParaRPr lang="en-US" sz="1800" dirty="0"/>
          </a:p>
        </p:txBody>
      </p:sp>
      <p:pic>
        <p:nvPicPr>
          <p:cNvPr id="43" name="Picture 4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16A2AF1F-2843-41DA-BEA5-EEDCD5DF969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2340829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Total Cost of Ownership                                                   </a:t>
            </a:r>
          </a:p>
        </p:txBody>
      </p:sp>
      <p:pic>
        <p:nvPicPr>
          <p:cNvPr id="15" name="Content Placeholder 14" descr="Bar chart comparing on-premises data center costs with AWS costs. "/>
          <p:cNvPicPr>
            <a:picLocks noGrp="1" noChangeAspect="1"/>
          </p:cNvPicPr>
          <p:nvPr>
            <p:ph idx="1"/>
          </p:nvPr>
        </p:nvPicPr>
        <p:blipFill>
          <a:blip r:embed="rId4"/>
          <a:stretch>
            <a:fillRect/>
          </a:stretch>
        </p:blipFill>
        <p:spPr>
          <a:xfrm>
            <a:off x="712765" y="1588002"/>
            <a:ext cx="10766469" cy="4529721"/>
          </a:xfrm>
        </p:spPr>
      </p:pic>
      <p:pic>
        <p:nvPicPr>
          <p:cNvPr id="12" name="Picture 11">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96D296B-2892-4C3F-B0ED-02C34617276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1537225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Total Cost of Ownership                                                   </a:t>
            </a:r>
          </a:p>
        </p:txBody>
      </p:sp>
      <p:pic>
        <p:nvPicPr>
          <p:cNvPr id="18" name="Picture 1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91" y="1357052"/>
            <a:ext cx="1959427" cy="685800"/>
          </a:xfrm>
          <a:prstGeom prst="rect">
            <a:avLst/>
          </a:prstGeom>
        </p:spPr>
      </p:pic>
      <p:sp>
        <p:nvSpPr>
          <p:cNvPr id="27" name="TextBox 26"/>
          <p:cNvSpPr txBox="1"/>
          <p:nvPr/>
        </p:nvSpPr>
        <p:spPr>
          <a:xfrm>
            <a:off x="2280173" y="2133613"/>
            <a:ext cx="16049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474746"/>
                </a:solidFill>
                <a:effectLst/>
                <a:uLnTx/>
                <a:uFillTx/>
              </a:rPr>
              <a:t>Results:</a:t>
            </a:r>
          </a:p>
        </p:txBody>
      </p:sp>
      <p:grpSp>
        <p:nvGrpSpPr>
          <p:cNvPr id="28" name="Group 27" descr="how Delaware North met its business goals through AWS services. "/>
          <p:cNvGrpSpPr/>
          <p:nvPr/>
        </p:nvGrpSpPr>
        <p:grpSpPr>
          <a:xfrm>
            <a:off x="1694946" y="1357052"/>
            <a:ext cx="10072173" cy="5001642"/>
            <a:chOff x="3056920" y="823317"/>
            <a:chExt cx="7600497" cy="5001642"/>
          </a:xfrm>
        </p:grpSpPr>
        <p:sp>
          <p:nvSpPr>
            <p:cNvPr id="29" name="Flowchart: Connector 8"/>
            <p:cNvSpPr/>
            <p:nvPr/>
          </p:nvSpPr>
          <p:spPr>
            <a:xfrm>
              <a:off x="5181600" y="823317"/>
              <a:ext cx="3505200" cy="1451723"/>
            </a:xfrm>
            <a:prstGeom prst="flowChartConnector">
              <a:avLst/>
            </a:prstGeom>
            <a:solidFill>
              <a:schemeClr val="accent3">
                <a:lumMod val="75000"/>
              </a:schemeClr>
            </a:solidFill>
            <a:ln w="57150" cap="flat" cmpd="sng" algn="ctr">
              <a:solidFill>
                <a:schemeClr val="accent3">
                  <a:lumMod val="75000"/>
                </a:scheme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2000" b="1" i="0" u="none" strike="noStrike" kern="0" cap="none" spc="0" normalizeH="0" baseline="0" noProof="0" dirty="0">
                  <a:ln>
                    <a:noFill/>
                  </a:ln>
                  <a:uLnTx/>
                  <a:uFillTx/>
                  <a:latin typeface="Amazon Ember" panose="02000000000000000000" pitchFamily="2" charset="0"/>
                  <a:ea typeface="Amazon Ember" panose="02000000000000000000" pitchFamily="2" charset="0"/>
                  <a:cs typeface=""/>
                </a:rPr>
                <a:t>Business Goals</a:t>
              </a:r>
              <a:r>
                <a:rPr kumimoji="0" lang="en-US" sz="2000" i="0" u="none" strike="noStrike" kern="0" cap="none" spc="0" normalizeH="0" baseline="0" noProof="0" dirty="0">
                  <a:ln>
                    <a:noFill/>
                  </a:ln>
                  <a:uLnTx/>
                  <a:uFillTx/>
                  <a:latin typeface="Amazon Ember" panose="02000000000000000000" pitchFamily="2" charset="0"/>
                  <a:ea typeface="Amazon Ember" panose="02000000000000000000" pitchFamily="2" charset="0"/>
                  <a:cs typeface=""/>
                </a:rPr>
                <a:t>:</a:t>
              </a:r>
              <a:br>
                <a:rPr kumimoji="0" lang="en-US" sz="2000" i="0" u="none" strike="noStrike" kern="0" cap="none" spc="0" normalizeH="0" baseline="0" noProof="0" dirty="0">
                  <a:ln>
                    <a:noFill/>
                  </a:ln>
                  <a:uLnTx/>
                  <a:uFillTx/>
                  <a:latin typeface="Amazon Ember" panose="02000000000000000000" pitchFamily="2" charset="0"/>
                  <a:ea typeface="Amazon Ember" panose="02000000000000000000" pitchFamily="2" charset="0"/>
                  <a:cs typeface=""/>
                </a:rPr>
              </a:br>
              <a:r>
                <a:rPr kumimoji="0" lang="en-US" sz="16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rPr>
                <a:t>Growth</a:t>
              </a:r>
              <a:endParaRPr kumimoji="0" lang="en-US" sz="20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endParaRP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rPr>
                <a:t>Enhanced 24/7 business</a:t>
              </a: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rPr>
                <a:t>Operational efficiency</a:t>
              </a:r>
            </a:p>
          </p:txBody>
        </p:sp>
        <p:sp>
          <p:nvSpPr>
            <p:cNvPr id="30" name="Rounded Rectangle 29"/>
            <p:cNvSpPr/>
            <p:nvPr/>
          </p:nvSpPr>
          <p:spPr>
            <a:xfrm>
              <a:off x="5711910" y="2971799"/>
              <a:ext cx="2296765" cy="2853159"/>
            </a:xfrm>
            <a:prstGeom prst="roundRect">
              <a:avLst>
                <a:gd name="adj" fmla="val 11796"/>
              </a:avLst>
            </a:prstGeom>
            <a:solidFill>
              <a:schemeClr val="accent2">
                <a:lumMod val="50000"/>
              </a:schemeClr>
            </a:soli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t>Speed to market</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One day to provision new businesses</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Just minutes to push out a service</a:t>
              </a:r>
              <a:endParaRPr kumimoji="0" lang="en-US" sz="2000"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endParaRPr>
            </a:p>
          </p:txBody>
        </p:sp>
        <p:sp>
          <p:nvSpPr>
            <p:cNvPr id="31" name="Up Arrow 30"/>
            <p:cNvSpPr/>
            <p:nvPr/>
          </p:nvSpPr>
          <p:spPr>
            <a:xfrm>
              <a:off x="6488213" y="2438400"/>
              <a:ext cx="762000" cy="533400"/>
            </a:xfrm>
            <a:prstGeom prst="upArrow">
              <a:avLst/>
            </a:prstGeom>
            <a:solidFill>
              <a:schemeClr val="accent3">
                <a:lumMod val="75000"/>
              </a:schemeClr>
            </a:solidFill>
            <a:ln w="25400" cap="flat" cmpd="sng" algn="ctr">
              <a:solidFill>
                <a:schemeClr val="accent3">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32" name="Bent Arrow 31"/>
            <p:cNvSpPr/>
            <p:nvPr/>
          </p:nvSpPr>
          <p:spPr>
            <a:xfrm rot="20700000">
              <a:off x="4197933" y="2000595"/>
              <a:ext cx="1357736" cy="1198002"/>
            </a:xfrm>
            <a:prstGeom prst="bentArrow">
              <a:avLst>
                <a:gd name="adj1" fmla="val 29084"/>
                <a:gd name="adj2" fmla="val 28961"/>
                <a:gd name="adj3" fmla="val 36955"/>
                <a:gd name="adj4" fmla="val 82604"/>
              </a:avLst>
            </a:prstGeom>
            <a:solidFill>
              <a:schemeClr val="accent3">
                <a:lumMod val="75000"/>
              </a:schemeClr>
            </a:solidFill>
            <a:ln w="25400" cap="flat" cmpd="sng" algn="ctr">
              <a:solidFill>
                <a:schemeClr val="accent3">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33" name="Rounded Rectangle 32"/>
            <p:cNvSpPr/>
            <p:nvPr/>
          </p:nvSpPr>
          <p:spPr>
            <a:xfrm>
              <a:off x="3056920" y="2971800"/>
              <a:ext cx="2220527" cy="2853159"/>
            </a:xfrm>
            <a:prstGeom prst="roundRect">
              <a:avLst>
                <a:gd name="adj" fmla="val 11796"/>
              </a:avLst>
            </a:prstGeom>
            <a:solidFill>
              <a:schemeClr val="accent2">
                <a:lumMod val="50000"/>
              </a:schemeClr>
            </a:soli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t>Resource</a:t>
              </a:r>
              <a:b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br>
              <a:r>
                <a:rPr lang="en-US" sz="2400" kern="0" dirty="0">
                  <a:solidFill>
                    <a:schemeClr val="bg1"/>
                  </a:solidFill>
                  <a:effectLst>
                    <a:outerShdw blurRad="50800" dist="38100" dir="2700000" algn="tl" rotWithShape="0">
                      <a:prstClr val="black">
                        <a:alpha val="40000"/>
                      </a:prstClr>
                    </a:outerShdw>
                  </a:effectLst>
                  <a:latin typeface="Amazon Ember" panose="02000000000000000000" pitchFamily="2" charset="0"/>
                  <a:ea typeface="Amazon Ember" panose="02000000000000000000" pitchFamily="2" charset="0"/>
                  <a:cs typeface=""/>
                </a:rPr>
                <a:t>optimization</a:t>
              </a:r>
              <a:endPar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endParaRP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Robust security compliance</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Enhanced disaster recovery</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Increased computing capacity</a:t>
              </a:r>
              <a:endParaRPr kumimoji="0" lang="en-US" sz="2000"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endParaRPr>
            </a:p>
          </p:txBody>
        </p:sp>
        <p:sp>
          <p:nvSpPr>
            <p:cNvPr id="34" name="Bent Arrow 33"/>
            <p:cNvSpPr/>
            <p:nvPr/>
          </p:nvSpPr>
          <p:spPr>
            <a:xfrm rot="1718136" flipH="1">
              <a:off x="8189956" y="2244034"/>
              <a:ext cx="1597881" cy="1198002"/>
            </a:xfrm>
            <a:prstGeom prst="bentArrow">
              <a:avLst>
                <a:gd name="adj1" fmla="val 29084"/>
                <a:gd name="adj2" fmla="val 28961"/>
                <a:gd name="adj3" fmla="val 36955"/>
                <a:gd name="adj4" fmla="val 82604"/>
              </a:avLst>
            </a:prstGeom>
            <a:solidFill>
              <a:schemeClr val="accent3">
                <a:lumMod val="75000"/>
              </a:schemeClr>
            </a:solidFill>
            <a:ln w="25400" cap="flat" cmpd="sng" algn="ctr">
              <a:solidFill>
                <a:schemeClr val="accent3">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35" name="Rounded Rectangle 34"/>
            <p:cNvSpPr/>
            <p:nvPr/>
          </p:nvSpPr>
          <p:spPr>
            <a:xfrm>
              <a:off x="8425686" y="2971800"/>
              <a:ext cx="2231731" cy="2853159"/>
            </a:xfrm>
            <a:prstGeom prst="roundRect">
              <a:avLst>
                <a:gd name="adj" fmla="val 11796"/>
              </a:avLst>
            </a:prstGeom>
            <a:solidFill>
              <a:schemeClr val="accent2">
                <a:lumMod val="50000"/>
              </a:schemeClr>
            </a:soli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t>Operational efficiency</a:t>
              </a:r>
              <a:endParaRPr kumimoji="0" lang="en-US" sz="20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endParaRP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Continuous cost optimization and reduction</a:t>
              </a:r>
              <a:endParaRPr kumimoji="0" lang="en-US" sz="2000"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endParaRPr>
            </a:p>
          </p:txBody>
        </p:sp>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2EF88695-BEC0-47B4-920C-0ACA16EC7D1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39626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sz="2400" dirty="0"/>
              <a:t>After completing this module, you should be able to:</a:t>
            </a:r>
          </a:p>
          <a:p>
            <a:r>
              <a:rPr lang="en-US" sz="2400" dirty="0"/>
              <a:t>Explain the AWS pricing philosophy</a:t>
            </a:r>
          </a:p>
          <a:p>
            <a:r>
              <a:rPr lang="en-US" sz="2400" dirty="0"/>
              <a:t>Recognize fundamental pricing characteristics</a:t>
            </a:r>
          </a:p>
          <a:p>
            <a:r>
              <a:rPr lang="en-US" sz="2400" dirty="0"/>
              <a:t>Indicate the elements of total cost of ownership</a:t>
            </a:r>
          </a:p>
          <a:p>
            <a:r>
              <a:rPr lang="en-US" sz="2400" dirty="0"/>
              <a:t>Discuss the results of the AWS Pricing Calculator</a:t>
            </a:r>
          </a:p>
          <a:p>
            <a:r>
              <a:rPr lang="en-US" sz="2400" dirty="0"/>
              <a:t>Identify how to set up an organizational structure that simplifies billing and account visibility to review cost data.</a:t>
            </a:r>
          </a:p>
          <a:p>
            <a:r>
              <a:rPr lang="en-US" sz="2400" dirty="0"/>
              <a:t>Identify the functionality in the AWS Billing Dashboard</a:t>
            </a:r>
          </a:p>
          <a:p>
            <a:r>
              <a:rPr lang="en-US" sz="2400" dirty="0"/>
              <a:t>Describe how to use AWS Bills, AWS Cost Explorer, AWS Budgets, and AWS Cost and Usage Reports</a:t>
            </a:r>
          </a:p>
          <a:p>
            <a:r>
              <a:rPr lang="en-US" sz="2400" dirty="0"/>
              <a:t>Identify the various AWS technical support plans and features</a:t>
            </a:r>
          </a:p>
        </p:txBody>
      </p:sp>
      <p:sp>
        <p:nvSpPr>
          <p:cNvPr id="10" name="Footer Placeholder 9">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FF34C556-76AF-4B5D-AB2A-1E4CB202B94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sz="4000" dirty="0"/>
              <a:t>Section 3: AWS Organizations </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683924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Introduction to AWS Organizations</a:t>
            </a:r>
          </a:p>
        </p:txBody>
      </p:sp>
      <p:pic>
        <p:nvPicPr>
          <p:cNvPr id="6" name="Graphic 5">
            <a:extLst>
              <a:ext uri="{FF2B5EF4-FFF2-40B4-BE49-F238E27FC236}">
                <a16:creationId xmlns:a16="http://schemas.microsoft.com/office/drawing/2014/main" id="{270D8567-C81D-4809-910C-651CDD15DCB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8299" y="2069149"/>
            <a:ext cx="2639028" cy="2639028"/>
          </a:xfrm>
          <a:prstGeom prst="rect">
            <a:avLst/>
          </a:prstGeom>
        </p:spPr>
      </p:pic>
      <p:sp>
        <p:nvSpPr>
          <p:cNvPr id="8" name="TextBox 7">
            <a:extLst>
              <a:ext uri="{FF2B5EF4-FFF2-40B4-BE49-F238E27FC236}">
                <a16:creationId xmlns:a16="http://schemas.microsoft.com/office/drawing/2014/main" id="{733EBD6E-F52B-4713-8ED2-28C732A5A4FD}"/>
              </a:ext>
            </a:extLst>
          </p:cNvPr>
          <p:cNvSpPr txBox="1"/>
          <p:nvPr/>
        </p:nvSpPr>
        <p:spPr>
          <a:xfrm>
            <a:off x="4459512" y="5203106"/>
            <a:ext cx="2956602" cy="461665"/>
          </a:xfrm>
          <a:prstGeom prst="rect">
            <a:avLst/>
          </a:prstGeom>
          <a:noFill/>
        </p:spPr>
        <p:txBody>
          <a:bodyPr wrap="square" rtlCol="0">
            <a:spAutoFit/>
          </a:bodyPr>
          <a:lstStyle/>
          <a:p>
            <a:pPr algn="ctr"/>
            <a:r>
              <a:rPr lang="en-US" sz="2400" dirty="0"/>
              <a:t>AWS Organizations</a:t>
            </a:r>
          </a:p>
        </p:txBody>
      </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32F78917-99A7-4925-B02D-8BB30A22A91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3620740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AWS Organizations terminology</a:t>
            </a:r>
          </a:p>
        </p:txBody>
      </p:sp>
      <p:pic>
        <p:nvPicPr>
          <p:cNvPr id="9" name="Picture 8" descr="the structure of AWS Organizatio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866" y="1312489"/>
            <a:ext cx="8738268" cy="5043861"/>
          </a:xfrm>
          <a:prstGeom prst="rect">
            <a:avLst/>
          </a:prstGeom>
        </p:spPr>
      </p:pic>
      <p:sp>
        <p:nvSpPr>
          <p:cNvPr id="2" name="Rectangle 1"/>
          <p:cNvSpPr/>
          <p:nvPr/>
        </p:nvSpPr>
        <p:spPr>
          <a:xfrm>
            <a:off x="8300759" y="6348850"/>
            <a:ext cx="2164375" cy="276999"/>
          </a:xfrm>
          <a:prstGeom prst="rect">
            <a:avLst/>
          </a:prstGeom>
        </p:spPr>
        <p:txBody>
          <a:bodyPr wrap="none">
            <a:spAutoFit/>
          </a:bodyPr>
          <a:lstStyle/>
          <a:p>
            <a:r>
              <a:rPr lang="en-US" sz="1200" dirty="0"/>
              <a:t>*Organizational Units (OUs) </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41721"/>
            <a:ext cx="3735457" cy="365125"/>
          </a:xfrm>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60E150DD-DEB7-4253-9312-16D2510035F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115264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Key features and benefits</a:t>
            </a:r>
          </a:p>
        </p:txBody>
      </p:sp>
      <p:grpSp>
        <p:nvGrpSpPr>
          <p:cNvPr id="9" name="Group 8" descr="AWS organizations features and benefits.">
            <a:extLst>
              <a:ext uri="{FF2B5EF4-FFF2-40B4-BE49-F238E27FC236}">
                <a16:creationId xmlns:a16="http://schemas.microsoft.com/office/drawing/2014/main" id="{F6F37A87-1DDD-4F4B-969E-A2394168C488}"/>
              </a:ext>
            </a:extLst>
          </p:cNvPr>
          <p:cNvGrpSpPr/>
          <p:nvPr/>
        </p:nvGrpSpPr>
        <p:grpSpPr>
          <a:xfrm>
            <a:off x="877300" y="1465969"/>
            <a:ext cx="11276601" cy="5005593"/>
            <a:chOff x="877300" y="1465969"/>
            <a:chExt cx="11276601" cy="5005593"/>
          </a:xfrm>
        </p:grpSpPr>
        <p:sp>
          <p:nvSpPr>
            <p:cNvPr id="5" name="Rectangle 4"/>
            <p:cNvSpPr/>
            <p:nvPr/>
          </p:nvSpPr>
          <p:spPr>
            <a:xfrm>
              <a:off x="5393703" y="5707032"/>
              <a:ext cx="618485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Consolidated billing</a:t>
              </a:r>
            </a:p>
          </p:txBody>
        </p:sp>
        <p:sp>
          <p:nvSpPr>
            <p:cNvPr id="6" name="Rectangle 5"/>
            <p:cNvSpPr/>
            <p:nvPr/>
          </p:nvSpPr>
          <p:spPr>
            <a:xfrm>
              <a:off x="5393703" y="1707279"/>
              <a:ext cx="5910077"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Policy-based account management</a:t>
              </a:r>
            </a:p>
          </p:txBody>
        </p:sp>
        <p:sp>
          <p:nvSpPr>
            <p:cNvPr id="7" name="Rectangle 6"/>
            <p:cNvSpPr/>
            <p:nvPr/>
          </p:nvSpPr>
          <p:spPr>
            <a:xfrm>
              <a:off x="5366629" y="2935140"/>
              <a:ext cx="618485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Group based account management</a:t>
              </a:r>
            </a:p>
          </p:txBody>
        </p:sp>
        <p:sp>
          <p:nvSpPr>
            <p:cNvPr id="8" name="Rectangle 7"/>
            <p:cNvSpPr/>
            <p:nvPr/>
          </p:nvSpPr>
          <p:spPr>
            <a:xfrm>
              <a:off x="5393703" y="3949653"/>
              <a:ext cx="6760198"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Application programming interfaces (APIs) that automate account management</a:t>
              </a:r>
            </a:p>
          </p:txBody>
        </p:sp>
        <p:pic>
          <p:nvPicPr>
            <p:cNvPr id="13" name="Picture 12" descr="policy-based account managemen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173" y="1465969"/>
              <a:ext cx="1175191" cy="1005840"/>
            </a:xfrm>
            <a:prstGeom prst="rect">
              <a:avLst/>
            </a:prstGeom>
          </p:spPr>
        </p:pic>
        <p:pic>
          <p:nvPicPr>
            <p:cNvPr id="14" name="Picture 13" descr="consolidated bill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9092" y="5465722"/>
              <a:ext cx="1429353" cy="1005840"/>
            </a:xfrm>
            <a:prstGeom prst="rect">
              <a:avLst/>
            </a:prstGeom>
          </p:spPr>
        </p:pic>
        <p:pic>
          <p:nvPicPr>
            <p:cNvPr id="15" name="Picture 14" descr="group-based account managemen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9092" y="2693830"/>
              <a:ext cx="1375204" cy="1005840"/>
            </a:xfrm>
            <a:prstGeom prst="rect">
              <a:avLst/>
            </a:prstGeom>
          </p:spPr>
        </p:pic>
        <p:pic>
          <p:nvPicPr>
            <p:cNvPr id="16" name="Picture 15" descr="API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706" y="4139230"/>
              <a:ext cx="1304124" cy="1005840"/>
            </a:xfrm>
            <a:prstGeom prst="rect">
              <a:avLst/>
            </a:prstGeom>
          </p:spPr>
        </p:pic>
        <p:sp>
          <p:nvSpPr>
            <p:cNvPr id="17" name="TextBox 16"/>
            <p:cNvSpPr txBox="1"/>
            <p:nvPr/>
          </p:nvSpPr>
          <p:spPr>
            <a:xfrm>
              <a:off x="877300" y="4489035"/>
              <a:ext cx="2137569" cy="378736"/>
            </a:xfrm>
            <a:prstGeom prst="rect">
              <a:avLst/>
            </a:prstGeom>
            <a:noFill/>
          </p:spPr>
          <p:txBody>
            <a:bodyPr wrap="square" lIns="0" tIns="0" rIns="0" bIns="0" rtlCol="0" anchor="t">
              <a:noAutofit/>
            </a:bodyPr>
            <a:lstStyle/>
            <a:p>
              <a:pPr algn="ctr"/>
              <a:r>
                <a:rPr lang="en-US" sz="2400" dirty="0"/>
                <a:t>AWS</a:t>
              </a:r>
              <a:br>
                <a:rPr lang="en-US" sz="2400" dirty="0"/>
              </a:br>
              <a:r>
                <a:rPr lang="en-US" sz="2400" dirty="0"/>
                <a:t>Organizations</a:t>
              </a:r>
            </a:p>
          </p:txBody>
        </p:sp>
        <p:pic>
          <p:nvPicPr>
            <p:cNvPr id="18" name="Graphic 17">
              <a:extLst>
                <a:ext uri="{FF2B5EF4-FFF2-40B4-BE49-F238E27FC236}">
                  <a16:creationId xmlns:a16="http://schemas.microsoft.com/office/drawing/2014/main" id="{1BD72B15-C887-4254-A037-60919A048F3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439" y="2507360"/>
              <a:ext cx="1712895" cy="1712895"/>
            </a:xfrm>
            <a:prstGeom prst="rect">
              <a:avLst/>
            </a:prstGeom>
          </p:spPr>
        </p:pic>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B2E67C15-CBA1-4425-9F7B-3E5ABE940BC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2782375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Security with AWS Organizations</a:t>
            </a:r>
          </a:p>
        </p:txBody>
      </p:sp>
      <p:pic>
        <p:nvPicPr>
          <p:cNvPr id="12" name="Picture 11" descr="ID car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92" y="959093"/>
            <a:ext cx="2639568" cy="2639568"/>
          </a:xfrm>
          <a:prstGeom prst="rect">
            <a:avLst/>
          </a:prstGeom>
        </p:spPr>
      </p:pic>
      <p:sp>
        <p:nvSpPr>
          <p:cNvPr id="17" name="Rectangle 16"/>
          <p:cNvSpPr/>
          <p:nvPr/>
        </p:nvSpPr>
        <p:spPr>
          <a:xfrm>
            <a:off x="321866" y="3476209"/>
            <a:ext cx="3400011" cy="1692771"/>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latin typeface="Amazon Ember Light" charset="0"/>
                <a:ea typeface="Amazon Ember Light" charset="0"/>
                <a:cs typeface="Amazon Ember Light" charset="0"/>
              </a:rPr>
              <a:t>Control access with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AWS Identity and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Access Management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(IAM).</a:t>
            </a:r>
          </a:p>
        </p:txBody>
      </p:sp>
      <p:sp>
        <p:nvSpPr>
          <p:cNvPr id="18" name="Rectangle 17"/>
          <p:cNvSpPr/>
          <p:nvPr/>
        </p:nvSpPr>
        <p:spPr>
          <a:xfrm>
            <a:off x="3911190" y="3476209"/>
            <a:ext cx="3800975" cy="2092881"/>
          </a:xfrm>
          <a:prstGeom prst="rect">
            <a:avLst/>
          </a:prstGeom>
        </p:spPr>
        <p:txBody>
          <a:bodyPr wrap="square" anchor="ctr">
            <a:spAutoFit/>
          </a:bodyPr>
          <a:lstStyle/>
          <a:p>
            <a:pPr marL="219075" lvl="1" defTabSz="342900">
              <a:spcAft>
                <a:spcPts val="600"/>
              </a:spcAft>
              <a:buClr>
                <a:schemeClr val="accent1"/>
              </a:buClr>
              <a:tabLst>
                <a:tab pos="8461375" algn="r"/>
              </a:tabLst>
            </a:pPr>
            <a:r>
              <a:rPr lang="en-US" sz="2600" dirty="0">
                <a:latin typeface="Amazon Ember Light" charset="0"/>
                <a:ea typeface="Amazon Ember Light" charset="0"/>
                <a:cs typeface="Amazon Ember Light" charset="0"/>
              </a:rPr>
              <a:t>IAM policies</a:t>
            </a:r>
            <a:r>
              <a:rPr lang="en-US" sz="2600" dirty="0">
                <a:solidFill>
                  <a:schemeClr val="accent2"/>
                </a:solidFill>
                <a:latin typeface="Amazon Ember Light" charset="0"/>
                <a:ea typeface="Amazon Ember Light" charset="0"/>
                <a:cs typeface="Amazon Ember Light" charset="0"/>
              </a:rPr>
              <a:t> </a:t>
            </a:r>
            <a:r>
              <a:rPr lang="en-US" sz="2600" dirty="0">
                <a:latin typeface="Amazon Ember Light" charset="0"/>
                <a:ea typeface="Amazon Ember Light" charset="0"/>
                <a:cs typeface="Amazon Ember Light" charset="0"/>
              </a:rPr>
              <a:t>enable you to allow or deny access to AWS services for users, groups, and roles.</a:t>
            </a:r>
            <a:endParaRPr lang="en-US" sz="2600" dirty="0">
              <a:solidFill>
                <a:schemeClr val="accent2"/>
              </a:solidFill>
              <a:latin typeface="Amazon Ember Light" charset="0"/>
              <a:ea typeface="Amazon Ember Light" charset="0"/>
              <a:cs typeface="Amazon Ember Light" charset="0"/>
            </a:endParaRPr>
          </a:p>
        </p:txBody>
      </p:sp>
      <p:pic>
        <p:nvPicPr>
          <p:cNvPr id="21" name="Picture 20" descr="lock and key."/>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661913" y="1301465"/>
            <a:ext cx="2289818" cy="1954825"/>
          </a:xfrm>
          <a:prstGeom prst="rect">
            <a:avLst/>
          </a:prstGeom>
        </p:spPr>
      </p:pic>
      <p:sp>
        <p:nvSpPr>
          <p:cNvPr id="22" name="Rectangle 21"/>
          <p:cNvSpPr/>
          <p:nvPr/>
        </p:nvSpPr>
        <p:spPr>
          <a:xfrm>
            <a:off x="7901479" y="3045322"/>
            <a:ext cx="3778638" cy="335476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latin typeface="Amazon Ember Light" charset="0"/>
                <a:ea typeface="Amazon Ember Light" charset="0"/>
                <a:cs typeface="Amazon Ember Light" charset="0"/>
              </a:rPr>
              <a:t>Service control policies (SCPs) enable you to allow or deny access to AWS services for individuals or group accounts in an organizational unit (OU). </a:t>
            </a:r>
          </a:p>
        </p:txBody>
      </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E027844-2890-4A74-8FAB-EF22A09BD27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3533382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Organizations setup</a:t>
            </a:r>
          </a:p>
        </p:txBody>
      </p:sp>
      <p:grpSp>
        <p:nvGrpSpPr>
          <p:cNvPr id="5" name="Group 4">
            <a:extLst>
              <a:ext uri="{FF2B5EF4-FFF2-40B4-BE49-F238E27FC236}">
                <a16:creationId xmlns:a16="http://schemas.microsoft.com/office/drawing/2014/main" id="{60866121-C574-462C-95B4-0EFD3F96E5A0}"/>
              </a:ext>
              <a:ext uri="{C183D7F6-B498-43B3-948B-1728B52AA6E4}">
                <adec:decorative xmlns:adec="http://schemas.microsoft.com/office/drawing/2017/decorative" val="1"/>
              </a:ext>
            </a:extLst>
          </p:cNvPr>
          <p:cNvGrpSpPr/>
          <p:nvPr/>
        </p:nvGrpSpPr>
        <p:grpSpPr>
          <a:xfrm>
            <a:off x="2204228" y="2383197"/>
            <a:ext cx="6418405" cy="1038708"/>
            <a:chOff x="2204228" y="3002322"/>
            <a:chExt cx="6418405" cy="1038708"/>
          </a:xfrm>
        </p:grpSpPr>
        <p:pic>
          <p:nvPicPr>
            <p:cNvPr id="6" name="Graphic 5" descr="Hierarchy.">
              <a:extLst>
                <a:ext uri="{FF2B5EF4-FFF2-40B4-BE49-F238E27FC236}">
                  <a16:creationId xmlns:a16="http://schemas.microsoft.com/office/drawing/2014/main" id="{86AD72BA-F0EA-4BF3-A06C-CD4BC9DF6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6253" y="3009232"/>
              <a:ext cx="914400" cy="914400"/>
            </a:xfrm>
            <a:prstGeom prst="rect">
              <a:avLst/>
            </a:prstGeom>
          </p:spPr>
        </p:pic>
        <p:pic>
          <p:nvPicPr>
            <p:cNvPr id="8" name="Graphic 7" descr="AWS Organizations icon.">
              <a:extLst>
                <a:ext uri="{FF2B5EF4-FFF2-40B4-BE49-F238E27FC236}">
                  <a16:creationId xmlns:a16="http://schemas.microsoft.com/office/drawing/2014/main" id="{1585F5D4-1057-4233-9AB6-7B0EC06EBC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4228" y="3002322"/>
              <a:ext cx="883878" cy="883878"/>
            </a:xfrm>
            <a:prstGeom prst="rect">
              <a:avLst/>
            </a:prstGeom>
          </p:spPr>
        </p:pic>
        <p:pic>
          <p:nvPicPr>
            <p:cNvPr id="9" name="Graphic 8" descr="Checklist.">
              <a:extLst>
                <a:ext uri="{FF2B5EF4-FFF2-40B4-BE49-F238E27FC236}">
                  <a16:creationId xmlns:a16="http://schemas.microsoft.com/office/drawing/2014/main" id="{D17B7112-90B8-4E34-BE50-D89A84B6B1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51329" y="3126630"/>
              <a:ext cx="914400" cy="914400"/>
            </a:xfrm>
            <a:prstGeom prst="rect">
              <a:avLst/>
            </a:prstGeom>
          </p:spPr>
        </p:pic>
        <p:grpSp>
          <p:nvGrpSpPr>
            <p:cNvPr id="13" name="Group 12">
              <a:extLst>
                <a:ext uri="{FF2B5EF4-FFF2-40B4-BE49-F238E27FC236}">
                  <a16:creationId xmlns:a16="http://schemas.microsoft.com/office/drawing/2014/main" id="{CF5B3EC6-2B41-49DC-8F68-1CD36C530D22}"/>
                </a:ext>
                <a:ext uri="{C183D7F6-B498-43B3-948B-1728B52AA6E4}">
                  <adec:decorative xmlns:adec="http://schemas.microsoft.com/office/drawing/2017/decorative" val="1"/>
                </a:ext>
              </a:extLst>
            </p:cNvPr>
            <p:cNvGrpSpPr/>
            <p:nvPr/>
          </p:nvGrpSpPr>
          <p:grpSpPr>
            <a:xfrm>
              <a:off x="3341065" y="3358775"/>
              <a:ext cx="366853" cy="457630"/>
              <a:chOff x="2275419" y="1909161"/>
              <a:chExt cx="366853" cy="457630"/>
            </a:xfrm>
          </p:grpSpPr>
          <p:sp>
            <p:nvSpPr>
              <p:cNvPr id="14" name="Arrow: Right 13">
                <a:extLst>
                  <a:ext uri="{FF2B5EF4-FFF2-40B4-BE49-F238E27FC236}">
                    <a16:creationId xmlns:a16="http://schemas.microsoft.com/office/drawing/2014/main" id="{A4057D67-5411-4C2E-9E8D-D85D1E450D78}"/>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4">
                <a:extLst>
                  <a:ext uri="{FF2B5EF4-FFF2-40B4-BE49-F238E27FC236}">
                    <a16:creationId xmlns:a16="http://schemas.microsoft.com/office/drawing/2014/main" id="{9B4942F6-B15A-43B5-BC3D-519CA34FF359}"/>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grpSp>
          <p:nvGrpSpPr>
            <p:cNvPr id="16" name="Group 15">
              <a:extLst>
                <a:ext uri="{FF2B5EF4-FFF2-40B4-BE49-F238E27FC236}">
                  <a16:creationId xmlns:a16="http://schemas.microsoft.com/office/drawing/2014/main" id="{96275AFD-4816-49FB-927E-7AC3C53063F1}"/>
                </a:ext>
                <a:ext uri="{C183D7F6-B498-43B3-948B-1728B52AA6E4}">
                  <adec:decorative xmlns:adec="http://schemas.microsoft.com/office/drawing/2017/decorative" val="1"/>
                </a:ext>
              </a:extLst>
            </p:cNvPr>
            <p:cNvGrpSpPr/>
            <p:nvPr/>
          </p:nvGrpSpPr>
          <p:grpSpPr>
            <a:xfrm>
              <a:off x="6881878" y="3335898"/>
              <a:ext cx="366853" cy="457630"/>
              <a:chOff x="2275419" y="1909161"/>
              <a:chExt cx="366853" cy="457630"/>
            </a:xfrm>
          </p:grpSpPr>
          <p:sp>
            <p:nvSpPr>
              <p:cNvPr id="17" name="Arrow: Right 16">
                <a:extLst>
                  <a:ext uri="{FF2B5EF4-FFF2-40B4-BE49-F238E27FC236}">
                    <a16:creationId xmlns:a16="http://schemas.microsoft.com/office/drawing/2014/main" id="{7E2309CF-EBCE-452E-95C3-A2FE67A5BDB8}"/>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Arrow: Right 4">
                <a:extLst>
                  <a:ext uri="{FF2B5EF4-FFF2-40B4-BE49-F238E27FC236}">
                    <a16:creationId xmlns:a16="http://schemas.microsoft.com/office/drawing/2014/main" id="{7F2EDCC1-5A79-4D26-A280-5ED4CF959286}"/>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grpSp>
          <p:nvGrpSpPr>
            <p:cNvPr id="20" name="Group 19">
              <a:extLst>
                <a:ext uri="{FF2B5EF4-FFF2-40B4-BE49-F238E27FC236}">
                  <a16:creationId xmlns:a16="http://schemas.microsoft.com/office/drawing/2014/main" id="{57B2DCF9-128D-44FA-AEC2-2B75CF136BAB}"/>
                </a:ext>
                <a:ext uri="{C183D7F6-B498-43B3-948B-1728B52AA6E4}">
                  <adec:decorative xmlns:adec="http://schemas.microsoft.com/office/drawing/2017/decorative" val="1"/>
                </a:ext>
              </a:extLst>
            </p:cNvPr>
            <p:cNvGrpSpPr/>
            <p:nvPr/>
          </p:nvGrpSpPr>
          <p:grpSpPr>
            <a:xfrm>
              <a:off x="5239101" y="3360392"/>
              <a:ext cx="366853" cy="457630"/>
              <a:chOff x="2275419" y="1909161"/>
              <a:chExt cx="366853" cy="457630"/>
            </a:xfrm>
          </p:grpSpPr>
          <p:sp>
            <p:nvSpPr>
              <p:cNvPr id="21" name="Arrow: Right 20">
                <a:extLst>
                  <a:ext uri="{FF2B5EF4-FFF2-40B4-BE49-F238E27FC236}">
                    <a16:creationId xmlns:a16="http://schemas.microsoft.com/office/drawing/2014/main" id="{3E727C4F-F682-446B-AD15-80F1E1C157D7}"/>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4">
                <a:extLst>
                  <a:ext uri="{FF2B5EF4-FFF2-40B4-BE49-F238E27FC236}">
                    <a16:creationId xmlns:a16="http://schemas.microsoft.com/office/drawing/2014/main" id="{435E1939-20A0-4027-9BB0-7C707B6C2B34}"/>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pic>
          <p:nvPicPr>
            <p:cNvPr id="36" name="Graphic 35" descr="Test tubes.">
              <a:extLst>
                <a:ext uri="{FF2B5EF4-FFF2-40B4-BE49-F238E27FC236}">
                  <a16:creationId xmlns:a16="http://schemas.microsoft.com/office/drawing/2014/main" id="{8E4ACABF-03AA-4B37-BE46-13285E8E31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08233" y="3323877"/>
              <a:ext cx="914400" cy="527425"/>
            </a:xfrm>
            <a:prstGeom prst="rect">
              <a:avLst/>
            </a:prstGeom>
          </p:spPr>
        </p:pic>
      </p:grpSp>
      <p:grpSp>
        <p:nvGrpSpPr>
          <p:cNvPr id="7" name="Group 6">
            <a:extLst>
              <a:ext uri="{FF2B5EF4-FFF2-40B4-BE49-F238E27FC236}">
                <a16:creationId xmlns:a16="http://schemas.microsoft.com/office/drawing/2014/main" id="{DECA9143-02FA-46D4-8A47-058A07FD6D07}"/>
              </a:ext>
              <a:ext uri="{C183D7F6-B498-43B3-948B-1728B52AA6E4}">
                <adec:decorative xmlns:adec="http://schemas.microsoft.com/office/drawing/2017/decorative" val="1"/>
              </a:ext>
            </a:extLst>
          </p:cNvPr>
          <p:cNvGrpSpPr/>
          <p:nvPr/>
        </p:nvGrpSpPr>
        <p:grpSpPr>
          <a:xfrm>
            <a:off x="2130477" y="3361497"/>
            <a:ext cx="6640250" cy="546440"/>
            <a:chOff x="2130477" y="3980622"/>
            <a:chExt cx="6640250" cy="546440"/>
          </a:xfrm>
        </p:grpSpPr>
        <p:sp>
          <p:nvSpPr>
            <p:cNvPr id="10" name="TextBox 9">
              <a:extLst>
                <a:ext uri="{FF2B5EF4-FFF2-40B4-BE49-F238E27FC236}">
                  <a16:creationId xmlns:a16="http://schemas.microsoft.com/office/drawing/2014/main" id="{6D8154C4-06B4-47F4-A768-8C3DE254D46A}"/>
                </a:ext>
              </a:extLst>
            </p:cNvPr>
            <p:cNvSpPr txBox="1"/>
            <p:nvPr/>
          </p:nvSpPr>
          <p:spPr>
            <a:xfrm>
              <a:off x="2130477" y="3998494"/>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1</a:t>
              </a:r>
            </a:p>
          </p:txBody>
        </p:sp>
        <p:sp>
          <p:nvSpPr>
            <p:cNvPr id="12" name="TextBox 11">
              <a:extLst>
                <a:ext uri="{FF2B5EF4-FFF2-40B4-BE49-F238E27FC236}">
                  <a16:creationId xmlns:a16="http://schemas.microsoft.com/office/drawing/2014/main" id="{829CEB7B-20AF-44F6-9BF3-D95388644E85}"/>
                </a:ext>
              </a:extLst>
            </p:cNvPr>
            <p:cNvSpPr txBox="1"/>
            <p:nvPr/>
          </p:nvSpPr>
          <p:spPr>
            <a:xfrm>
              <a:off x="3858127" y="3994486"/>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2</a:t>
              </a:r>
            </a:p>
          </p:txBody>
        </p:sp>
        <p:sp>
          <p:nvSpPr>
            <p:cNvPr id="29" name="TextBox 28">
              <a:extLst>
                <a:ext uri="{FF2B5EF4-FFF2-40B4-BE49-F238E27FC236}">
                  <a16:creationId xmlns:a16="http://schemas.microsoft.com/office/drawing/2014/main" id="{7B948087-1E2B-4E8A-8F1B-2DAF1AAC3D70}"/>
                </a:ext>
              </a:extLst>
            </p:cNvPr>
            <p:cNvSpPr txBox="1"/>
            <p:nvPr/>
          </p:nvSpPr>
          <p:spPr>
            <a:xfrm>
              <a:off x="5671290" y="4003842"/>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3</a:t>
              </a:r>
            </a:p>
          </p:txBody>
        </p:sp>
        <p:sp>
          <p:nvSpPr>
            <p:cNvPr id="30" name="TextBox 29">
              <a:extLst>
                <a:ext uri="{FF2B5EF4-FFF2-40B4-BE49-F238E27FC236}">
                  <a16:creationId xmlns:a16="http://schemas.microsoft.com/office/drawing/2014/main" id="{9989524F-5623-49F9-BF4D-3ECCC6815376}"/>
                </a:ext>
              </a:extLst>
            </p:cNvPr>
            <p:cNvSpPr txBox="1"/>
            <p:nvPr/>
          </p:nvSpPr>
          <p:spPr>
            <a:xfrm>
              <a:off x="7560139" y="3980622"/>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4</a:t>
              </a:r>
            </a:p>
          </p:txBody>
        </p:sp>
      </p:grpSp>
      <p:grpSp>
        <p:nvGrpSpPr>
          <p:cNvPr id="11" name="Group 10">
            <a:extLst>
              <a:ext uri="{FF2B5EF4-FFF2-40B4-BE49-F238E27FC236}">
                <a16:creationId xmlns:a16="http://schemas.microsoft.com/office/drawing/2014/main" id="{776D8ED3-5C16-491C-9A2C-1FB5E10494E1}"/>
              </a:ext>
              <a:ext uri="{C183D7F6-B498-43B3-948B-1728B52AA6E4}">
                <adec:decorative xmlns:adec="http://schemas.microsoft.com/office/drawing/2017/decorative" val="1"/>
              </a:ext>
            </a:extLst>
          </p:cNvPr>
          <p:cNvGrpSpPr/>
          <p:nvPr/>
        </p:nvGrpSpPr>
        <p:grpSpPr>
          <a:xfrm>
            <a:off x="2130477" y="3887415"/>
            <a:ext cx="6827056" cy="1246495"/>
            <a:chOff x="2130477" y="4506540"/>
            <a:chExt cx="6827056" cy="1246495"/>
          </a:xfrm>
        </p:grpSpPr>
        <p:sp>
          <p:nvSpPr>
            <p:cNvPr id="31" name="TextBox 30">
              <a:extLst>
                <a:ext uri="{FF2B5EF4-FFF2-40B4-BE49-F238E27FC236}">
                  <a16:creationId xmlns:a16="http://schemas.microsoft.com/office/drawing/2014/main" id="{BE815B0F-66BC-4957-9616-B111F58132E0}"/>
                </a:ext>
              </a:extLst>
            </p:cNvPr>
            <p:cNvSpPr txBox="1"/>
            <p:nvPr/>
          </p:nvSpPr>
          <p:spPr>
            <a:xfrm>
              <a:off x="2130477" y="4506540"/>
              <a:ext cx="1495922"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Organization</a:t>
              </a:r>
            </a:p>
          </p:txBody>
        </p:sp>
        <p:sp>
          <p:nvSpPr>
            <p:cNvPr id="32" name="TextBox 31">
              <a:extLst>
                <a:ext uri="{FF2B5EF4-FFF2-40B4-BE49-F238E27FC236}">
                  <a16:creationId xmlns:a16="http://schemas.microsoft.com/office/drawing/2014/main" id="{14761882-69B4-4043-B8AF-EF6AF7F62791}"/>
                </a:ext>
              </a:extLst>
            </p:cNvPr>
            <p:cNvSpPr txBox="1"/>
            <p:nvPr/>
          </p:nvSpPr>
          <p:spPr>
            <a:xfrm>
              <a:off x="3816027" y="4506540"/>
              <a:ext cx="1779654" cy="1015663"/>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Create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organizational</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units</a:t>
              </a:r>
            </a:p>
          </p:txBody>
        </p:sp>
        <p:sp>
          <p:nvSpPr>
            <p:cNvPr id="33" name="TextBox 32">
              <a:extLst>
                <a:ext uri="{FF2B5EF4-FFF2-40B4-BE49-F238E27FC236}">
                  <a16:creationId xmlns:a16="http://schemas.microsoft.com/office/drawing/2014/main" id="{433A72F7-A1AE-489A-BCEC-7349185192CD}"/>
                </a:ext>
              </a:extLst>
            </p:cNvPr>
            <p:cNvSpPr txBox="1"/>
            <p:nvPr/>
          </p:nvSpPr>
          <p:spPr>
            <a:xfrm>
              <a:off x="5796169" y="4552706"/>
              <a:ext cx="938077" cy="1200329"/>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service</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control</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policies</a:t>
              </a:r>
            </a:p>
          </p:txBody>
        </p:sp>
        <p:sp>
          <p:nvSpPr>
            <p:cNvPr id="34" name="TextBox 33">
              <a:extLst>
                <a:ext uri="{FF2B5EF4-FFF2-40B4-BE49-F238E27FC236}">
                  <a16:creationId xmlns:a16="http://schemas.microsoft.com/office/drawing/2014/main" id="{ECCEE57E-0912-4C02-AC4C-D62F50FA0DCD}"/>
                </a:ext>
              </a:extLst>
            </p:cNvPr>
            <p:cNvSpPr txBox="1"/>
            <p:nvPr/>
          </p:nvSpPr>
          <p:spPr>
            <a:xfrm>
              <a:off x="7660383" y="4531601"/>
              <a:ext cx="1297150"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Test</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restrictions</a:t>
              </a:r>
            </a:p>
          </p:txBody>
        </p:sp>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F87756F-08CE-414A-9365-20C1D8A68F3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2829282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Limits of AWS Organizations</a:t>
            </a:r>
          </a:p>
        </p:txBody>
      </p:sp>
      <p:pic>
        <p:nvPicPr>
          <p:cNvPr id="7" name="Picture 6" descr="image of a chart listing the AWS Organizations limits.">
            <a:extLst>
              <a:ext uri="{FF2B5EF4-FFF2-40B4-BE49-F238E27FC236}">
                <a16:creationId xmlns:a16="http://schemas.microsoft.com/office/drawing/2014/main" id="{6CACDACA-7F8B-4D4B-9BB1-6F413E47CFB2}"/>
              </a:ext>
            </a:extLst>
          </p:cNvPr>
          <p:cNvPicPr>
            <a:picLocks noChangeAspect="1"/>
          </p:cNvPicPr>
          <p:nvPr/>
        </p:nvPicPr>
        <p:blipFill>
          <a:blip r:embed="rId4"/>
          <a:stretch>
            <a:fillRect/>
          </a:stretch>
        </p:blipFill>
        <p:spPr>
          <a:xfrm>
            <a:off x="225043" y="1145915"/>
            <a:ext cx="11741914" cy="5285690"/>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390CF6E6-4944-4729-8324-04470CD0F6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2200973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Accessing AWS Organizations</a:t>
            </a:r>
          </a:p>
        </p:txBody>
      </p:sp>
      <p:grpSp>
        <p:nvGrpSpPr>
          <p:cNvPr id="9" name="Group 8">
            <a:extLst>
              <a:ext uri="{FF2B5EF4-FFF2-40B4-BE49-F238E27FC236}">
                <a16:creationId xmlns:a16="http://schemas.microsoft.com/office/drawing/2014/main" id="{EA5779B8-DEA6-4FD1-B7A2-4F6F3DABD441}"/>
              </a:ext>
              <a:ext uri="{C183D7F6-B498-43B3-948B-1728B52AA6E4}">
                <adec:decorative xmlns:adec="http://schemas.microsoft.com/office/drawing/2017/decorative" val="1"/>
              </a:ext>
            </a:extLst>
          </p:cNvPr>
          <p:cNvGrpSpPr/>
          <p:nvPr/>
        </p:nvGrpSpPr>
        <p:grpSpPr>
          <a:xfrm>
            <a:off x="1887191" y="2937643"/>
            <a:ext cx="2137569" cy="2453746"/>
            <a:chOff x="1887191" y="2937643"/>
            <a:chExt cx="2137569" cy="2453746"/>
          </a:xfrm>
        </p:grpSpPr>
        <p:sp>
          <p:nvSpPr>
            <p:cNvPr id="17" name="TextBox 16"/>
            <p:cNvSpPr txBox="1"/>
            <p:nvPr/>
          </p:nvSpPr>
          <p:spPr>
            <a:xfrm>
              <a:off x="1887191" y="4699322"/>
              <a:ext cx="2137569" cy="692067"/>
            </a:xfrm>
            <a:prstGeom prst="rect">
              <a:avLst/>
            </a:prstGeom>
            <a:noFill/>
          </p:spPr>
          <p:txBody>
            <a:bodyPr wrap="square" lIns="0" tIns="0" rIns="0" bIns="0" rtlCol="0" anchor="t">
              <a:noAutofit/>
            </a:bodyPr>
            <a:lstStyle/>
            <a:p>
              <a:pPr algn="ctr"/>
              <a:r>
                <a:rPr lang="en-US" sz="2000" dirty="0"/>
                <a:t>AWS</a:t>
              </a:r>
              <a:br>
                <a:rPr lang="en-US" sz="2000" dirty="0"/>
              </a:br>
              <a:r>
                <a:rPr lang="en-US" sz="2000" dirty="0"/>
                <a:t>Organizations</a:t>
              </a:r>
            </a:p>
          </p:txBody>
        </p:sp>
        <p:pic>
          <p:nvPicPr>
            <p:cNvPr id="15" name="Graphic 14">
              <a:extLst>
                <a:ext uri="{FF2B5EF4-FFF2-40B4-BE49-F238E27FC236}">
                  <a16:creationId xmlns:a16="http://schemas.microsoft.com/office/drawing/2014/main" id="{2E5C9DA4-E1D7-4BD1-8DF4-9CD1A7A8F6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8156" y="2937643"/>
              <a:ext cx="1680655" cy="1680655"/>
            </a:xfrm>
            <a:prstGeom prst="rect">
              <a:avLst/>
            </a:prstGeom>
          </p:spPr>
        </p:pic>
      </p:grpSp>
      <p:grpSp>
        <p:nvGrpSpPr>
          <p:cNvPr id="10" name="Group 9">
            <a:extLst>
              <a:ext uri="{FF2B5EF4-FFF2-40B4-BE49-F238E27FC236}">
                <a16:creationId xmlns:a16="http://schemas.microsoft.com/office/drawing/2014/main" id="{081683ED-8977-434C-A5E6-C5BCD6083738}"/>
              </a:ext>
              <a:ext uri="{C183D7F6-B498-43B3-948B-1728B52AA6E4}">
                <adec:decorative xmlns:adec="http://schemas.microsoft.com/office/drawing/2017/decorative" val="1"/>
              </a:ext>
            </a:extLst>
          </p:cNvPr>
          <p:cNvGrpSpPr/>
          <p:nvPr/>
        </p:nvGrpSpPr>
        <p:grpSpPr>
          <a:xfrm>
            <a:off x="5674615" y="1701029"/>
            <a:ext cx="6517385" cy="4885987"/>
            <a:chOff x="5674615" y="1701029"/>
            <a:chExt cx="6517385" cy="4885987"/>
          </a:xfrm>
        </p:grpSpPr>
        <p:sp>
          <p:nvSpPr>
            <p:cNvPr id="6" name="Rectangle 5"/>
            <p:cNvSpPr/>
            <p:nvPr/>
          </p:nvSpPr>
          <p:spPr>
            <a:xfrm>
              <a:off x="7010190" y="1938846"/>
              <a:ext cx="518181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AWS Management Console</a:t>
              </a:r>
            </a:p>
          </p:txBody>
        </p:sp>
        <p:sp>
          <p:nvSpPr>
            <p:cNvPr id="8" name="Rectangle 7"/>
            <p:cNvSpPr/>
            <p:nvPr/>
          </p:nvSpPr>
          <p:spPr>
            <a:xfrm>
              <a:off x="7010190" y="2949019"/>
              <a:ext cx="467263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AWS Command Line Interface (AWS CLI) tools</a:t>
              </a:r>
            </a:p>
          </p:txBody>
        </p:sp>
        <p:sp>
          <p:nvSpPr>
            <p:cNvPr id="5" name="Rectangle 4"/>
            <p:cNvSpPr/>
            <p:nvPr/>
          </p:nvSpPr>
          <p:spPr>
            <a:xfrm>
              <a:off x="7010190" y="4037476"/>
              <a:ext cx="467263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Software development kits (SDKs) </a:t>
              </a:r>
            </a:p>
          </p:txBody>
        </p:sp>
        <p:sp>
          <p:nvSpPr>
            <p:cNvPr id="7" name="Rectangle 6"/>
            <p:cNvSpPr/>
            <p:nvPr/>
          </p:nvSpPr>
          <p:spPr>
            <a:xfrm>
              <a:off x="7010190" y="5202021"/>
              <a:ext cx="4919540"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HTTPS Query application programming interfaces (API)</a:t>
              </a:r>
            </a:p>
          </p:txBody>
        </p:sp>
        <p:pic>
          <p:nvPicPr>
            <p:cNvPr id="20" name="Picture 19" descr="aws management consol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548" y="1701029"/>
              <a:ext cx="998854" cy="998854"/>
            </a:xfrm>
            <a:prstGeom prst="rect">
              <a:avLst/>
            </a:prstGeom>
          </p:spPr>
        </p:pic>
        <p:pic>
          <p:nvPicPr>
            <p:cNvPr id="19" name="Picture 18" descr="command line tool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6169" y="2937643"/>
              <a:ext cx="869126" cy="974474"/>
            </a:xfrm>
            <a:prstGeom prst="rect">
              <a:avLst/>
            </a:prstGeom>
          </p:spPr>
        </p:pic>
        <p:pic>
          <p:nvPicPr>
            <p:cNvPr id="14" name="Picture 13" descr="Software Development Kit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9484" y="4057329"/>
              <a:ext cx="858982" cy="914400"/>
            </a:xfrm>
            <a:prstGeom prst="rect">
              <a:avLst/>
            </a:prstGeom>
          </p:spPr>
        </p:pic>
        <p:pic>
          <p:nvPicPr>
            <p:cNvPr id="18" name="Picture 17" descr="API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4615" y="5262153"/>
              <a:ext cx="1188720" cy="916832"/>
            </a:xfrm>
            <a:prstGeom prst="rect">
              <a:avLst/>
            </a:prstGeom>
          </p:spPr>
        </p:pic>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097972E7-5DF4-4FE4-8B68-56B1CD46150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2530929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sz="4000" dirty="0"/>
              <a:t>Section 4: AWS Billing and Cost Management </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046225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Introducing AWS Billing and Cost Management</a:t>
            </a:r>
          </a:p>
        </p:txBody>
      </p:sp>
      <p:pic>
        <p:nvPicPr>
          <p:cNvPr id="7" name="Content Placeholder 6" descr="AWS Billing and Cost Management icon.">
            <a:extLst>
              <a:ext uri="{FF2B5EF4-FFF2-40B4-BE49-F238E27FC236}">
                <a16:creationId xmlns:a16="http://schemas.microsoft.com/office/drawing/2014/main" id="{F0F1AD94-4E2F-4EF1-B18F-6C22EE610003}"/>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4416591" y="1901865"/>
            <a:ext cx="2999875" cy="2999875"/>
          </a:xfrm>
          <a:prstGeom prst="rect">
            <a:avLst/>
          </a:prstGeom>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7A9D8311-960A-499A-B181-96337B2F9AC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282950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sz="4000" dirty="0"/>
              <a:t>Section 1: Fundamentals of pricing</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AWS Billing Dashboard</a:t>
            </a:r>
          </a:p>
        </p:txBody>
      </p:sp>
      <p:pic>
        <p:nvPicPr>
          <p:cNvPr id="4" name="Picture 3" descr="the AWS Billing dashboard.">
            <a:extLst>
              <a:ext uri="{FF2B5EF4-FFF2-40B4-BE49-F238E27FC236}">
                <a16:creationId xmlns:a16="http://schemas.microsoft.com/office/drawing/2014/main" id="{90D6E864-277A-D041-B6D2-402B4E567CAB}"/>
              </a:ext>
            </a:extLst>
          </p:cNvPr>
          <p:cNvPicPr>
            <a:picLocks noChangeAspect="1"/>
          </p:cNvPicPr>
          <p:nvPr/>
        </p:nvPicPr>
        <p:blipFill>
          <a:blip r:embed="rId4"/>
          <a:stretch>
            <a:fillRect/>
          </a:stretch>
        </p:blipFill>
        <p:spPr>
          <a:xfrm>
            <a:off x="903787" y="1322620"/>
            <a:ext cx="10384427" cy="5132533"/>
          </a:xfrm>
          <a:prstGeom prst="rect">
            <a:avLst/>
          </a:prstGeom>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734C890-BA89-442E-8723-9C759879185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1998787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a:t>
            </a:r>
          </a:p>
        </p:txBody>
      </p:sp>
      <p:grpSp>
        <p:nvGrpSpPr>
          <p:cNvPr id="6" name="Group 5">
            <a:extLst>
              <a:ext uri="{FF2B5EF4-FFF2-40B4-BE49-F238E27FC236}">
                <a16:creationId xmlns:a16="http://schemas.microsoft.com/office/drawing/2014/main" id="{389AB42C-9200-47F6-827A-3E015555348A}"/>
              </a:ext>
              <a:ext uri="{C183D7F6-B498-43B3-948B-1728B52AA6E4}">
                <adec:decorative xmlns:adec="http://schemas.microsoft.com/office/drawing/2017/decorative" val="1"/>
              </a:ext>
            </a:extLst>
          </p:cNvPr>
          <p:cNvGrpSpPr/>
          <p:nvPr/>
        </p:nvGrpSpPr>
        <p:grpSpPr>
          <a:xfrm>
            <a:off x="1555414" y="1392165"/>
            <a:ext cx="10652628" cy="2175034"/>
            <a:chOff x="1555414" y="1392165"/>
            <a:chExt cx="10652628" cy="2175034"/>
          </a:xfrm>
        </p:grpSpPr>
        <p:pic>
          <p:nvPicPr>
            <p:cNvPr id="8" name="Graphic 7" descr="AWS Budgets icon.">
              <a:extLst>
                <a:ext uri="{FF2B5EF4-FFF2-40B4-BE49-F238E27FC236}">
                  <a16:creationId xmlns:a16="http://schemas.microsoft.com/office/drawing/2014/main" id="{467A873B-CB10-4F70-8F6D-00C7C5AFB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6245" y="1407580"/>
              <a:ext cx="1669692" cy="1669692"/>
            </a:xfrm>
            <a:prstGeom prst="rect">
              <a:avLst/>
            </a:prstGeom>
          </p:spPr>
        </p:pic>
        <p:sp>
          <p:nvSpPr>
            <p:cNvPr id="7" name="TextBox 6">
              <a:extLst>
                <a:ext uri="{FF2B5EF4-FFF2-40B4-BE49-F238E27FC236}">
                  <a16:creationId xmlns:a16="http://schemas.microsoft.com/office/drawing/2014/main" id="{CB45D9AF-6723-4167-A9FF-5A1AB8AEFC9A}"/>
                </a:ext>
              </a:extLst>
            </p:cNvPr>
            <p:cNvSpPr txBox="1"/>
            <p:nvPr/>
          </p:nvSpPr>
          <p:spPr>
            <a:xfrm>
              <a:off x="1555414" y="3197867"/>
              <a:ext cx="2791647" cy="369332"/>
            </a:xfrm>
            <a:prstGeom prst="rect">
              <a:avLst/>
            </a:prstGeom>
            <a:noFill/>
          </p:spPr>
          <p:txBody>
            <a:bodyPr wrap="square" rtlCol="0">
              <a:spAutoFit/>
            </a:bodyPr>
            <a:lstStyle/>
            <a:p>
              <a:pPr algn="ctr"/>
              <a:r>
                <a:rPr lang="en-US" dirty="0">
                  <a:latin typeface="+mj-lt"/>
                  <a:ea typeface="Amazon Ember" panose="020B0603020204020204" pitchFamily="34" charset="0"/>
                  <a:cs typeface="Amazon Ember" panose="020B0603020204020204" pitchFamily="34" charset="0"/>
                </a:rPr>
                <a:t>AWS Budgets</a:t>
              </a:r>
            </a:p>
          </p:txBody>
        </p:sp>
        <p:sp>
          <p:nvSpPr>
            <p:cNvPr id="9" name="TextBox 8">
              <a:extLst>
                <a:ext uri="{FF2B5EF4-FFF2-40B4-BE49-F238E27FC236}">
                  <a16:creationId xmlns:a16="http://schemas.microsoft.com/office/drawing/2014/main" id="{19839169-2BF4-447B-8680-66F4165613F1}"/>
                </a:ext>
              </a:extLst>
            </p:cNvPr>
            <p:cNvSpPr txBox="1"/>
            <p:nvPr/>
          </p:nvSpPr>
          <p:spPr>
            <a:xfrm>
              <a:off x="4347061" y="3165830"/>
              <a:ext cx="4202279" cy="369332"/>
            </a:xfrm>
            <a:prstGeom prst="rect">
              <a:avLst/>
            </a:prstGeom>
            <a:noFill/>
          </p:spPr>
          <p:txBody>
            <a:bodyPr wrap="square" rtlCol="0">
              <a:spAutoFit/>
            </a:bodyPr>
            <a:lstStyle/>
            <a:p>
              <a:pPr algn="ctr"/>
              <a:r>
                <a:rPr lang="en-US" dirty="0">
                  <a:latin typeface="+mj-lt"/>
                  <a:ea typeface="Amazon Ember" panose="020B0603020204020204" pitchFamily="34" charset="0"/>
                  <a:cs typeface="Amazon Ember" panose="020B0603020204020204" pitchFamily="34" charset="0"/>
                </a:rPr>
                <a:t>AWS Cost and Usage Report</a:t>
              </a:r>
            </a:p>
          </p:txBody>
        </p:sp>
        <p:pic>
          <p:nvPicPr>
            <p:cNvPr id="10" name="Graphic 9" descr="AWS Cost and Usage Report icon.">
              <a:extLst>
                <a:ext uri="{FF2B5EF4-FFF2-40B4-BE49-F238E27FC236}">
                  <a16:creationId xmlns:a16="http://schemas.microsoft.com/office/drawing/2014/main" id="{E115306D-9152-45F5-BBCE-BADC3A1219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5087" y="1392165"/>
              <a:ext cx="1669692" cy="1669692"/>
            </a:xfrm>
            <a:prstGeom prst="rect">
              <a:avLst/>
            </a:prstGeom>
          </p:spPr>
        </p:pic>
        <p:sp>
          <p:nvSpPr>
            <p:cNvPr id="13" name="TextBox 12">
              <a:extLst>
                <a:ext uri="{FF2B5EF4-FFF2-40B4-BE49-F238E27FC236}">
                  <a16:creationId xmlns:a16="http://schemas.microsoft.com/office/drawing/2014/main" id="{52912BA6-E9ED-48BC-9676-D0761762243B}"/>
                </a:ext>
              </a:extLst>
            </p:cNvPr>
            <p:cNvSpPr txBox="1"/>
            <p:nvPr/>
          </p:nvSpPr>
          <p:spPr>
            <a:xfrm>
              <a:off x="7421626" y="3160985"/>
              <a:ext cx="4786416" cy="369332"/>
            </a:xfrm>
            <a:prstGeom prst="rect">
              <a:avLst/>
            </a:prstGeom>
            <a:noFill/>
          </p:spPr>
          <p:txBody>
            <a:bodyPr wrap="square" rtlCol="0">
              <a:spAutoFit/>
            </a:bodyPr>
            <a:lstStyle/>
            <a:p>
              <a:pPr algn="ctr"/>
              <a:r>
                <a:rPr lang="en-US" dirty="0">
                  <a:latin typeface="+mj-lt"/>
                  <a:ea typeface="Amazon Ember" panose="020B0603020204020204" pitchFamily="34" charset="0"/>
                  <a:cs typeface="Amazon Ember" panose="020B0603020204020204" pitchFamily="34" charset="0"/>
                </a:rPr>
                <a:t>AWS Cost Explorer</a:t>
              </a:r>
            </a:p>
          </p:txBody>
        </p:sp>
        <p:pic>
          <p:nvPicPr>
            <p:cNvPr id="14" name="Graphic 13" descr="AWS Cost Explorer icon.">
              <a:extLst>
                <a:ext uri="{FF2B5EF4-FFF2-40B4-BE49-F238E27FC236}">
                  <a16:creationId xmlns:a16="http://schemas.microsoft.com/office/drawing/2014/main" id="{0F2991F0-3715-4EF5-837B-5627134846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52939" y="1423288"/>
              <a:ext cx="1669692" cy="1669692"/>
            </a:xfrm>
            <a:prstGeom prst="rect">
              <a:avLst/>
            </a:prstGeom>
          </p:spPr>
        </p:pic>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7B256D0E-0B00-4304-9960-618F86D9538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679131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Monthly bills</a:t>
            </a:r>
          </a:p>
        </p:txBody>
      </p:sp>
      <p:pic>
        <p:nvPicPr>
          <p:cNvPr id="3" name="Picture 2" descr="an AWS bill.">
            <a:extLst>
              <a:ext uri="{FF2B5EF4-FFF2-40B4-BE49-F238E27FC236}">
                <a16:creationId xmlns:a16="http://schemas.microsoft.com/office/drawing/2014/main" id="{48FC6AE2-2B93-0148-8CBA-716CFA4120A1}"/>
              </a:ext>
            </a:extLst>
          </p:cNvPr>
          <p:cNvPicPr>
            <a:picLocks noChangeAspect="1"/>
          </p:cNvPicPr>
          <p:nvPr/>
        </p:nvPicPr>
        <p:blipFill>
          <a:blip r:embed="rId4"/>
          <a:stretch>
            <a:fillRect/>
          </a:stretch>
        </p:blipFill>
        <p:spPr>
          <a:xfrm>
            <a:off x="794510" y="1314450"/>
            <a:ext cx="10602981" cy="5143499"/>
          </a:xfrm>
          <a:prstGeom prst="rect">
            <a:avLst/>
          </a:prstGeom>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38DB8488-3DBF-46D4-8531-D813639F8CC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4012076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Cost Explorer</a:t>
            </a:r>
          </a:p>
        </p:txBody>
      </p:sp>
      <p:pic>
        <p:nvPicPr>
          <p:cNvPr id="4" name="Picture 3" descr="the AWS Billing cost explorer.">
            <a:extLst>
              <a:ext uri="{FF2B5EF4-FFF2-40B4-BE49-F238E27FC236}">
                <a16:creationId xmlns:a16="http://schemas.microsoft.com/office/drawing/2014/main" id="{5F69D197-F3EC-0644-B23A-EF7D297D407C}"/>
              </a:ext>
            </a:extLst>
          </p:cNvPr>
          <p:cNvPicPr>
            <a:picLocks noChangeAspect="1"/>
          </p:cNvPicPr>
          <p:nvPr/>
        </p:nvPicPr>
        <p:blipFill>
          <a:blip r:embed="rId4"/>
          <a:stretch>
            <a:fillRect/>
          </a:stretch>
        </p:blipFill>
        <p:spPr>
          <a:xfrm>
            <a:off x="817956" y="1252090"/>
            <a:ext cx="11091672" cy="5149075"/>
          </a:xfrm>
          <a:prstGeom prst="rect">
            <a:avLst/>
          </a:prstGeom>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787F950A-3830-4E42-9CA5-B3B4BEC43B0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1911225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Forecast and track costs</a:t>
            </a:r>
          </a:p>
        </p:txBody>
      </p:sp>
      <p:pic>
        <p:nvPicPr>
          <p:cNvPr id="3" name="Picture 2" descr="the AWS Billing budgets panel.">
            <a:extLst>
              <a:ext uri="{FF2B5EF4-FFF2-40B4-BE49-F238E27FC236}">
                <a16:creationId xmlns:a16="http://schemas.microsoft.com/office/drawing/2014/main" id="{4C37C2A9-793D-2E41-8A2B-18093A46449A}"/>
              </a:ext>
            </a:extLst>
          </p:cNvPr>
          <p:cNvPicPr>
            <a:picLocks noChangeAspect="1"/>
          </p:cNvPicPr>
          <p:nvPr/>
        </p:nvPicPr>
        <p:blipFill>
          <a:blip r:embed="rId4"/>
          <a:stretch>
            <a:fillRect/>
          </a:stretch>
        </p:blipFill>
        <p:spPr>
          <a:xfrm>
            <a:off x="983975" y="1413034"/>
            <a:ext cx="10616201" cy="5161373"/>
          </a:xfrm>
          <a:prstGeom prst="rect">
            <a:avLst/>
          </a:prstGeom>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F0D91359-F78C-4B88-9FC5-A80FF4A7300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318136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Cost and usage reporting</a:t>
            </a:r>
          </a:p>
        </p:txBody>
      </p:sp>
      <p:pic>
        <p:nvPicPr>
          <p:cNvPr id="4" name="Picture 3" descr="the AWS Billing Reports panel.">
            <a:extLst>
              <a:ext uri="{FF2B5EF4-FFF2-40B4-BE49-F238E27FC236}">
                <a16:creationId xmlns:a16="http://schemas.microsoft.com/office/drawing/2014/main" id="{3AD61F25-323F-024E-BE8A-7765DDB44115}"/>
              </a:ext>
            </a:extLst>
          </p:cNvPr>
          <p:cNvPicPr>
            <a:picLocks noChangeAspect="1"/>
          </p:cNvPicPr>
          <p:nvPr/>
        </p:nvPicPr>
        <p:blipFill>
          <a:blip r:embed="rId4"/>
          <a:stretch>
            <a:fillRect/>
          </a:stretch>
        </p:blipFill>
        <p:spPr>
          <a:xfrm>
            <a:off x="666716" y="1425442"/>
            <a:ext cx="11381848" cy="4419548"/>
          </a:xfrm>
          <a:prstGeom prst="rect">
            <a:avLst/>
          </a:prstGeom>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39EE8DE1-15F7-46EA-9EB9-D1459F7CAB3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687653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9E6973-C862-40E3-B78E-44685FD91BDD}"/>
              </a:ext>
            </a:extLst>
          </p:cNvPr>
          <p:cNvSpPr>
            <a:spLocks noGrp="1"/>
          </p:cNvSpPr>
          <p:nvPr>
            <p:ph type="ftr" sz="quarter" idx="11"/>
          </p:nvPr>
        </p:nvSpPr>
        <p:spPr/>
        <p:txBody>
          <a:bodyPr/>
          <a:lstStyle/>
          <a:p>
            <a:r>
              <a:rPr lang="en-US"/>
              <a:t>© 2019 Amazon Web Services, Inc. or its Affiliates. All rights reserved.</a:t>
            </a:r>
            <a:endParaRPr lang="en-US" dirty="0"/>
          </a:p>
        </p:txBody>
      </p:sp>
      <p:sp>
        <p:nvSpPr>
          <p:cNvPr id="3" name="Title 2">
            <a:extLst>
              <a:ext uri="{FF2B5EF4-FFF2-40B4-BE49-F238E27FC236}">
                <a16:creationId xmlns:a16="http://schemas.microsoft.com/office/drawing/2014/main" id="{D4E8A4D5-7691-461D-821B-DA7455312740}"/>
              </a:ext>
            </a:extLst>
          </p:cNvPr>
          <p:cNvSpPr>
            <a:spLocks noGrp="1"/>
          </p:cNvSpPr>
          <p:nvPr>
            <p:ph type="title"/>
          </p:nvPr>
        </p:nvSpPr>
        <p:spPr/>
        <p:txBody>
          <a:bodyPr>
            <a:normAutofit fontScale="90000"/>
          </a:bodyPr>
          <a:lstStyle/>
          <a:p>
            <a:r>
              <a:rPr lang="en-US" dirty="0"/>
              <a:t>Recorded demo:</a:t>
            </a:r>
            <a:br>
              <a:rPr lang="en-US" dirty="0"/>
            </a:br>
            <a:r>
              <a:rPr lang="en-US" dirty="0"/>
              <a:t>Amazon Billing dashboard</a:t>
            </a:r>
          </a:p>
        </p:txBody>
      </p:sp>
      <p:sp>
        <p:nvSpPr>
          <p:cNvPr id="4" name="Slide Number Placeholder 3">
            <a:extLst>
              <a:ext uri="{FF2B5EF4-FFF2-40B4-BE49-F238E27FC236}">
                <a16:creationId xmlns:a16="http://schemas.microsoft.com/office/drawing/2014/main" id="{962AD8C1-C7CE-4978-9617-B28C0BC1E423}"/>
              </a:ext>
            </a:extLst>
          </p:cNvPr>
          <p:cNvSpPr>
            <a:spLocks noGrp="1"/>
          </p:cNvSpPr>
          <p:nvPr>
            <p:ph type="sldNum" sz="quarter" idx="10"/>
          </p:nvPr>
        </p:nvSpPr>
        <p:spPr/>
        <p:txBody>
          <a:bodyPr/>
          <a:lstStyle/>
          <a:p>
            <a:fld id="{B6A95138-A96E-2F42-A959-2EFD44FE4AB7}" type="slidenum">
              <a:rPr lang="en-US" smtClean="0"/>
              <a:pPr/>
              <a:t>46</a:t>
            </a:fld>
            <a:endParaRPr lang="en-US" dirty="0"/>
          </a:p>
        </p:txBody>
      </p:sp>
      <p:pic>
        <p:nvPicPr>
          <p:cNvPr id="12" name="Content Placeholder 11">
            <a:hlinkClick r:id="rId3"/>
            <a:extLst>
              <a:ext uri="{FF2B5EF4-FFF2-40B4-BE49-F238E27FC236}">
                <a16:creationId xmlns:a16="http://schemas.microsoft.com/office/drawing/2014/main" id="{6EE5C7D0-22AB-450B-9C2E-5646569E6FA9}"/>
              </a:ext>
              <a:ext uri="{C183D7F6-B498-43B3-948B-1728B52AA6E4}">
                <adec:decorative xmlns:adec="http://schemas.microsoft.com/office/drawing/2017/decorative" val="1"/>
              </a:ext>
            </a:extLst>
          </p:cNvPr>
          <p:cNvPicPr>
            <a:picLocks noGrp="1" noChangeAspect="1"/>
          </p:cNvPicPr>
          <p:nvPr>
            <p:ph idx="16"/>
          </p:nvPr>
        </p:nvPicPr>
        <p:blipFill>
          <a:blip r:embed="rId4"/>
          <a:stretch>
            <a:fillRect/>
          </a:stretch>
        </p:blipFill>
        <p:spPr>
          <a:xfrm>
            <a:off x="5176911" y="1455648"/>
            <a:ext cx="6958123" cy="3370000"/>
          </a:xfrm>
        </p:spPr>
      </p:pic>
      <p:sp>
        <p:nvSpPr>
          <p:cNvPr id="14" name="Title 2">
            <a:extLst>
              <a:ext uri="{FF2B5EF4-FFF2-40B4-BE49-F238E27FC236}">
                <a16:creationId xmlns:a16="http://schemas.microsoft.com/office/drawing/2014/main" id="{0CFF4007-D076-474F-ABB9-AD1905597B12}"/>
              </a:ext>
            </a:extLst>
          </p:cNvPr>
          <p:cNvSpPr txBox="1">
            <a:spLocks/>
          </p:cNvSpPr>
          <p:nvPr/>
        </p:nvSpPr>
        <p:spPr>
          <a:xfrm>
            <a:off x="6521648" y="2477866"/>
            <a:ext cx="4268647"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Amazon Billing dashboard demo</a:t>
            </a:r>
          </a:p>
        </p:txBody>
      </p:sp>
    </p:spTree>
    <p:extLst>
      <p:ext uri="{BB962C8B-B14F-4D97-AF65-F5344CB8AC3E}">
        <p14:creationId xmlns:p14="http://schemas.microsoft.com/office/powerpoint/2010/main" val="1813173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Billing dashboard demonstration</a:t>
            </a:r>
          </a:p>
        </p:txBody>
      </p:sp>
      <p:pic>
        <p:nvPicPr>
          <p:cNvPr id="7" name="Content Placeholder 6" descr="the AWS Billing dashboard."/>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2279176" y="1352968"/>
            <a:ext cx="7319932" cy="4283379"/>
          </a:xfr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72571DB4-BD25-4EF5-B498-B3413C0302F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2604087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sz="4000" dirty="0"/>
              <a:t>Section 5: Technical support </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247701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support</a:t>
            </a:r>
          </a:p>
        </p:txBody>
      </p:sp>
      <p:sp>
        <p:nvSpPr>
          <p:cNvPr id="6" name="Content Placeholder 5"/>
          <p:cNvSpPr>
            <a:spLocks noGrp="1"/>
          </p:cNvSpPr>
          <p:nvPr>
            <p:ph idx="1"/>
          </p:nvPr>
        </p:nvSpPr>
        <p:spPr/>
        <p:txBody>
          <a:bodyPr/>
          <a:lstStyle/>
          <a:p>
            <a:pPr marL="460375" indent="-460375">
              <a:spcAft>
                <a:spcPts val="600"/>
              </a:spcAft>
            </a:pPr>
            <a:r>
              <a:rPr lang="en-US" dirty="0"/>
              <a:t>Provide unique combination of tools and expertise:</a:t>
            </a:r>
          </a:p>
          <a:p>
            <a:pPr marL="922338" lvl="1" indent="-465138">
              <a:spcAft>
                <a:spcPts val="600"/>
              </a:spcAft>
            </a:pPr>
            <a:r>
              <a:rPr lang="en-US" dirty="0"/>
              <a:t>AWS Support </a:t>
            </a:r>
          </a:p>
          <a:p>
            <a:pPr marL="922338" lvl="1" indent="-465138">
              <a:spcAft>
                <a:spcPts val="600"/>
              </a:spcAft>
            </a:pPr>
            <a:r>
              <a:rPr lang="en-US" dirty="0"/>
              <a:t>AWS Support Plans</a:t>
            </a:r>
          </a:p>
          <a:p>
            <a:pPr marL="465138" indent="-465138">
              <a:spcAft>
                <a:spcPts val="600"/>
              </a:spcAft>
            </a:pPr>
            <a:r>
              <a:rPr lang="en-US" dirty="0"/>
              <a:t>Support is provided for:</a:t>
            </a:r>
          </a:p>
          <a:p>
            <a:pPr marL="917575" lvl="1" indent="-460375">
              <a:spcAft>
                <a:spcPts val="600"/>
              </a:spcAft>
            </a:pPr>
            <a:r>
              <a:rPr lang="en-US" dirty="0"/>
              <a:t>Experimenting with AWS</a:t>
            </a:r>
          </a:p>
          <a:p>
            <a:pPr marL="917575" lvl="1" indent="-460375">
              <a:spcAft>
                <a:spcPts val="600"/>
              </a:spcAft>
            </a:pPr>
            <a:r>
              <a:rPr lang="en-US" dirty="0"/>
              <a:t>Production use of AWS</a:t>
            </a:r>
          </a:p>
          <a:p>
            <a:pPr marL="917575" lvl="1" indent="-460375">
              <a:spcAft>
                <a:spcPts val="600"/>
              </a:spcAft>
            </a:pPr>
            <a:r>
              <a:rPr lang="en-US" dirty="0"/>
              <a:t>Business-critical use of AWS</a:t>
            </a:r>
          </a:p>
          <a:p>
            <a:pPr marL="465138" indent="-465138"/>
            <a:endParaRPr lang="en-US" dirty="0"/>
          </a:p>
          <a:p>
            <a:pPr marL="465138" indent="-465138"/>
            <a:endParaRPr lang="en-US" dirty="0"/>
          </a:p>
        </p:txBody>
      </p:sp>
      <p:pic>
        <p:nvPicPr>
          <p:cNvPr id="8" name="Picture 7" descr="tools.">
            <a:extLs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5520" y="1463040"/>
            <a:ext cx="2057400" cy="2057400"/>
          </a:xfrm>
          <a:prstGeom prst="rect">
            <a:avLst/>
          </a:prstGeom>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C6A32624-0F46-45C2-8FC6-87C52B4EE83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135070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pricing model</a:t>
            </a:r>
          </a:p>
        </p:txBody>
      </p:sp>
      <p:sp>
        <p:nvSpPr>
          <p:cNvPr id="5" name="Content Placeholder 2"/>
          <p:cNvSpPr>
            <a:spLocks noGrp="1"/>
          </p:cNvSpPr>
          <p:nvPr>
            <p:ph idx="1"/>
          </p:nvPr>
        </p:nvSpPr>
        <p:spPr>
          <a:xfrm>
            <a:off x="1140767" y="1340849"/>
            <a:ext cx="9651419" cy="474119"/>
          </a:xfrm>
        </p:spPr>
        <p:txBody>
          <a:bodyPr>
            <a:normAutofit fontScale="92500" lnSpcReduction="10000"/>
          </a:bodyPr>
          <a:lstStyle/>
          <a:p>
            <a:pPr marL="0" indent="0" algn="ctr">
              <a:buNone/>
            </a:pPr>
            <a:r>
              <a:rPr lang="en-US" sz="3200" dirty="0"/>
              <a:t>Three fundamental drivers of cost with AWS</a:t>
            </a:r>
          </a:p>
          <a:p>
            <a:pPr marL="0" indent="0">
              <a:buNone/>
            </a:pPr>
            <a:endParaRPr lang="en-US" sz="3200" dirty="0"/>
          </a:p>
        </p:txBody>
      </p:sp>
      <p:grpSp>
        <p:nvGrpSpPr>
          <p:cNvPr id="7" name="Group 6" descr="the three fundamental drivers of cost with AWS.">
            <a:extLst>
              <a:ext uri="{FF2B5EF4-FFF2-40B4-BE49-F238E27FC236}">
                <a16:creationId xmlns:a16="http://schemas.microsoft.com/office/drawing/2014/main" id="{9C15AA5E-8F9D-4584-A1F6-FA6384EC76CF}"/>
              </a:ext>
            </a:extLst>
          </p:cNvPr>
          <p:cNvGrpSpPr/>
          <p:nvPr/>
        </p:nvGrpSpPr>
        <p:grpSpPr>
          <a:xfrm>
            <a:off x="331061" y="2300242"/>
            <a:ext cx="11575260" cy="3165439"/>
            <a:chOff x="331061" y="2300242"/>
            <a:chExt cx="11575260" cy="3165439"/>
          </a:xfrm>
        </p:grpSpPr>
        <p:grpSp>
          <p:nvGrpSpPr>
            <p:cNvPr id="6" name="Group 5">
              <a:extLst>
                <a:ext uri="{FF2B5EF4-FFF2-40B4-BE49-F238E27FC236}">
                  <a16:creationId xmlns:a16="http://schemas.microsoft.com/office/drawing/2014/main" id="{F737F611-D1A2-4F71-98EF-A3C72406E500}"/>
                </a:ext>
              </a:extLst>
            </p:cNvPr>
            <p:cNvGrpSpPr/>
            <p:nvPr/>
          </p:nvGrpSpPr>
          <p:grpSpPr>
            <a:xfrm>
              <a:off x="331061" y="2300242"/>
              <a:ext cx="11441839" cy="2891005"/>
              <a:chOff x="331061" y="2300242"/>
              <a:chExt cx="11441839" cy="2891005"/>
            </a:xfrm>
          </p:grpSpPr>
          <p:sp>
            <p:nvSpPr>
              <p:cNvPr id="12" name="Rounded Rectangle 3">
                <a:extLst>
                  <a:ext uri="{FF2B5EF4-FFF2-40B4-BE49-F238E27FC236}">
                    <a16:creationId xmlns:a16="http://schemas.microsoft.com/office/drawing/2014/main" id="{6186DDE2-BF9E-41A8-A508-8590E434F71E}"/>
                  </a:ext>
                  <a:ext uri="{C183D7F6-B498-43B3-948B-1728B52AA6E4}">
                    <adec:decorative xmlns:adec="http://schemas.microsoft.com/office/drawing/2017/decorative" val="1"/>
                  </a:ext>
                </a:extLst>
              </p:cNvPr>
              <p:cNvSpPr/>
              <p:nvPr/>
            </p:nvSpPr>
            <p:spPr bwMode="auto">
              <a:xfrm>
                <a:off x="331061" y="2300242"/>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4" name="Rounded Rectangle 5">
                <a:extLst>
                  <a:ext uri="{FF2B5EF4-FFF2-40B4-BE49-F238E27FC236}">
                    <a16:creationId xmlns:a16="http://schemas.microsoft.com/office/drawing/2014/main" id="{B1DC8492-2312-4D68-8900-C2E4AE78A56E}"/>
                  </a:ext>
                  <a:ext uri="{C183D7F6-B498-43B3-948B-1728B52AA6E4}">
                    <adec:decorative xmlns:adec="http://schemas.microsoft.com/office/drawing/2017/decorative" val="1"/>
                  </a:ext>
                </a:extLst>
              </p:cNvPr>
              <p:cNvSpPr/>
              <p:nvPr/>
            </p:nvSpPr>
            <p:spPr bwMode="auto">
              <a:xfrm>
                <a:off x="4261590" y="2303008"/>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3" name="Rounded Rectangle 4">
                <a:extLst>
                  <a:ext uri="{FF2B5EF4-FFF2-40B4-BE49-F238E27FC236}">
                    <a16:creationId xmlns:a16="http://schemas.microsoft.com/office/drawing/2014/main" id="{CB87D253-3BA4-4FAB-85E6-D7B48BF8C52E}"/>
                  </a:ext>
                  <a:ext uri="{C183D7F6-B498-43B3-948B-1728B52AA6E4}">
                    <adec:decorative xmlns:adec="http://schemas.microsoft.com/office/drawing/2017/decorative" val="1"/>
                  </a:ext>
                </a:extLst>
              </p:cNvPr>
              <p:cNvSpPr/>
              <p:nvPr/>
            </p:nvSpPr>
            <p:spPr bwMode="auto">
              <a:xfrm>
                <a:off x="8192119" y="2303008"/>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2400" dirty="0">
                  <a:solidFill>
                    <a:schemeClr val="tx1"/>
                  </a:solidFill>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CFC3F2B5-AD5D-4AFD-A2AC-DF4F1AE9B1A0}"/>
                </a:ext>
              </a:extLst>
            </p:cNvPr>
            <p:cNvSpPr txBox="1"/>
            <p:nvPr/>
          </p:nvSpPr>
          <p:spPr>
            <a:xfrm>
              <a:off x="1312416" y="2506173"/>
              <a:ext cx="1618072"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chemeClr val="accent5"/>
                  </a:solidFill>
                </a:rPr>
                <a:t>Compute</a:t>
              </a:r>
            </a:p>
          </p:txBody>
        </p:sp>
        <p:sp>
          <p:nvSpPr>
            <p:cNvPr id="18" name="Content Placeholder 2" descr="Compute charges">
              <a:extLst>
                <a:ext uri="{FF2B5EF4-FFF2-40B4-BE49-F238E27FC236}">
                  <a16:creationId xmlns:a16="http://schemas.microsoft.com/office/drawing/2014/main" id="{6A0F735E-090E-437A-9312-8194E87A598C}"/>
                </a:ext>
              </a:extLst>
            </p:cNvPr>
            <p:cNvSpPr txBox="1">
              <a:spLocks/>
            </p:cNvSpPr>
            <p:nvPr/>
          </p:nvSpPr>
          <p:spPr>
            <a:xfrm>
              <a:off x="331061" y="3046557"/>
              <a:ext cx="3762541" cy="2000548"/>
            </a:xfrm>
            <a:prstGeom prst="rect">
              <a:avLst/>
            </a:prstGeom>
          </p:spPr>
          <p:txBody>
            <a:bodyPr vert="horz" wrap="square" lIns="182880" tIns="146304" rIns="182880" bIns="146304" rtlCol="0">
              <a:spAutoFit/>
            </a:bodyPr>
            <a:lstStyle>
              <a:defPPr>
                <a:defRPr lang="en-US"/>
              </a:defPPr>
              <a:lvl1pPr marL="290513" marR="0" indent="-290513" defTabSz="914362" fontAlgn="auto">
                <a:lnSpc>
                  <a:spcPct val="90000"/>
                </a:lnSpc>
                <a:spcBef>
                  <a:spcPts val="0"/>
                </a:spcBef>
                <a:spcAft>
                  <a:spcPts val="1200"/>
                </a:spcAft>
                <a:buClrTx/>
                <a:buSzPct val="90000"/>
                <a:buFont typeface="Arial" pitchFamily="34" charset="0"/>
                <a:buChar char="•"/>
                <a:tabLst/>
                <a:defRPr sz="2000" b="0" spc="0" baseline="0">
                  <a:latin typeface="Amazon Ember" panose="020B0603020204020204" pitchFamily="34" charset="0"/>
                  <a:ea typeface="Amazon Ember" panose="020B0603020204020204" pitchFamily="34" charset="0"/>
                  <a:cs typeface="Amazon Ember" panose="020B0603020204020204" pitchFamily="34" charset="0"/>
                </a:defRPr>
              </a:lvl1pPr>
              <a:lvl2pPr marL="290513" marR="0" lvl="1" indent="-290513" defTabSz="914362" fontAlgn="auto">
                <a:lnSpc>
                  <a:spcPct val="90000"/>
                </a:lnSpc>
                <a:spcBef>
                  <a:spcPts val="0"/>
                </a:spcBef>
                <a:spcAft>
                  <a:spcPts val="120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Charged per hour/second*</a:t>
              </a:r>
            </a:p>
            <a:p>
              <a:r>
                <a:rPr lang="en-US" dirty="0"/>
                <a:t>Varies by instance type</a:t>
              </a:r>
              <a:br>
                <a:rPr lang="en-US" dirty="0"/>
              </a:br>
              <a:br>
                <a:rPr lang="en-US" dirty="0"/>
              </a:br>
              <a:br>
                <a:rPr lang="en-US" dirty="0"/>
              </a:br>
              <a:br>
                <a:rPr lang="en-US" sz="1600" dirty="0"/>
              </a:br>
              <a:r>
                <a:rPr lang="en-US" sz="1600" dirty="0"/>
                <a:t>*Linux only</a:t>
              </a:r>
            </a:p>
          </p:txBody>
        </p:sp>
        <p:sp>
          <p:nvSpPr>
            <p:cNvPr id="16" name="TextBox 15">
              <a:extLst>
                <a:ext uri="{FF2B5EF4-FFF2-40B4-BE49-F238E27FC236}">
                  <a16:creationId xmlns:a16="http://schemas.microsoft.com/office/drawing/2014/main" id="{84976DA3-F6BC-45EB-8BDB-9C597B66327B}"/>
                </a:ext>
              </a:extLst>
            </p:cNvPr>
            <p:cNvSpPr txBox="1"/>
            <p:nvPr/>
          </p:nvSpPr>
          <p:spPr>
            <a:xfrm>
              <a:off x="5339124" y="2506173"/>
              <a:ext cx="1425711"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chemeClr val="tx2"/>
                  </a:solidFill>
                </a:rPr>
                <a:t>Storage</a:t>
              </a:r>
            </a:p>
          </p:txBody>
        </p:sp>
        <p:sp>
          <p:nvSpPr>
            <p:cNvPr id="19" name="Content Placeholder 2" descr="Storage charges.">
              <a:extLst>
                <a:ext uri="{FF2B5EF4-FFF2-40B4-BE49-F238E27FC236}">
                  <a16:creationId xmlns:a16="http://schemas.microsoft.com/office/drawing/2014/main" id="{6317CAA8-FF47-4E23-8932-D3215409A39D}"/>
                </a:ext>
              </a:extLst>
            </p:cNvPr>
            <p:cNvSpPr txBox="1">
              <a:spLocks/>
            </p:cNvSpPr>
            <p:nvPr/>
          </p:nvSpPr>
          <p:spPr>
            <a:xfrm>
              <a:off x="4227023" y="3046557"/>
              <a:ext cx="3702753" cy="572464"/>
            </a:xfrm>
            <a:prstGeom prst="rect">
              <a:avLst/>
            </a:prstGeom>
          </p:spPr>
          <p:txBody>
            <a:bodyPr vert="horz" wrap="square" lIns="182880" tIns="146304" rIns="182880" bIns="146304"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000" dirty="0"/>
                <a:t>Charged typically per GB</a:t>
              </a:r>
            </a:p>
          </p:txBody>
        </p:sp>
        <p:sp>
          <p:nvSpPr>
            <p:cNvPr id="17" name="TextBox 16">
              <a:extLst>
                <a:ext uri="{FF2B5EF4-FFF2-40B4-BE49-F238E27FC236}">
                  <a16:creationId xmlns:a16="http://schemas.microsoft.com/office/drawing/2014/main" id="{1F7673F4-EDA4-4CD1-A103-2B44B4332D2B}"/>
                </a:ext>
              </a:extLst>
            </p:cNvPr>
            <p:cNvSpPr txBox="1"/>
            <p:nvPr/>
          </p:nvSpPr>
          <p:spPr>
            <a:xfrm>
              <a:off x="8913788" y="2506173"/>
              <a:ext cx="2137445"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chemeClr val="accent6"/>
                  </a:solidFill>
                </a:rPr>
                <a:t>Data transfer</a:t>
              </a:r>
            </a:p>
          </p:txBody>
        </p:sp>
        <p:sp>
          <p:nvSpPr>
            <p:cNvPr id="20" name="Content Placeholder 2" descr="Data transfer charges.">
              <a:extLst>
                <a:ext uri="{FF2B5EF4-FFF2-40B4-BE49-F238E27FC236}">
                  <a16:creationId xmlns:a16="http://schemas.microsoft.com/office/drawing/2014/main" id="{1AEFBC19-A6BE-49AC-BDCA-A86BBEDB08A9}"/>
                </a:ext>
              </a:extLst>
            </p:cNvPr>
            <p:cNvSpPr txBox="1">
              <a:spLocks/>
            </p:cNvSpPr>
            <p:nvPr/>
          </p:nvSpPr>
          <p:spPr>
            <a:xfrm>
              <a:off x="8192119" y="3046557"/>
              <a:ext cx="3714202" cy="2419124"/>
            </a:xfrm>
            <a:prstGeom prst="rect">
              <a:avLst/>
            </a:prstGeom>
          </p:spPr>
          <p:txBody>
            <a:bodyPr vert="horz" wrap="square" lIns="182880" tIns="146304" rIns="182880" bIns="146304"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0"/>
                </a:spcBef>
                <a:spcAft>
                  <a:spcPts val="1200"/>
                </a:spcAft>
                <a:buFont typeface="Arial" pitchFamily="34" charset="0"/>
                <a:buChar char="•"/>
              </a:pPr>
              <a:r>
                <a:rPr lang="en-US" sz="2000" dirty="0"/>
                <a:t>Outbound is aggregated and charged</a:t>
              </a:r>
            </a:p>
            <a:p>
              <a:pPr marL="290513" indent="-290513">
                <a:spcBef>
                  <a:spcPts val="0"/>
                </a:spcBef>
                <a:spcAft>
                  <a:spcPts val="1200"/>
                </a:spcAft>
                <a:buFont typeface="Arial" pitchFamily="34" charset="0"/>
                <a:buChar char="•"/>
              </a:pPr>
              <a:r>
                <a:rPr lang="en-US" sz="2000" dirty="0"/>
                <a:t>Inbound has no charge (with some exceptions)</a:t>
              </a:r>
            </a:p>
            <a:p>
              <a:pPr marL="290513" indent="-290513">
                <a:spcBef>
                  <a:spcPts val="0"/>
                </a:spcBef>
                <a:spcAft>
                  <a:spcPts val="1200"/>
                </a:spcAft>
                <a:buFont typeface="Arial" pitchFamily="34" charset="0"/>
                <a:buChar char="•"/>
              </a:pPr>
              <a:r>
                <a:rPr lang="en-US" sz="2000" dirty="0"/>
                <a:t>Charged typically per GB</a:t>
              </a:r>
            </a:p>
            <a:p>
              <a:pPr marL="290513" lvl="1" indent="-290513">
                <a:spcBef>
                  <a:spcPts val="0"/>
                </a:spcBef>
                <a:spcAft>
                  <a:spcPts val="1200"/>
                </a:spcAft>
              </a:pPr>
              <a:endParaRPr lang="en-US" dirty="0"/>
            </a:p>
          </p:txBody>
        </p:sp>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D51FFB82-4FB0-4DDF-BD28-7DD40EE92E8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293702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support</a:t>
            </a:r>
          </a:p>
        </p:txBody>
      </p:sp>
      <p:sp>
        <p:nvSpPr>
          <p:cNvPr id="12" name="Content Placeholder 11"/>
          <p:cNvSpPr>
            <a:spLocks noGrp="1"/>
          </p:cNvSpPr>
          <p:nvPr>
            <p:ph idx="1"/>
          </p:nvPr>
        </p:nvSpPr>
        <p:spPr/>
        <p:txBody>
          <a:bodyPr/>
          <a:lstStyle/>
          <a:p>
            <a:r>
              <a:rPr lang="en-US" dirty="0"/>
              <a:t>Proactive guidance :</a:t>
            </a:r>
          </a:p>
          <a:p>
            <a:pPr lvl="1"/>
            <a:r>
              <a:rPr lang="en-US" dirty="0"/>
              <a:t>Technical Account Manager (TAM)</a:t>
            </a:r>
          </a:p>
          <a:p>
            <a:r>
              <a:rPr lang="en-US" dirty="0"/>
              <a:t>Best practices :</a:t>
            </a:r>
          </a:p>
          <a:p>
            <a:pPr lvl="1"/>
            <a:r>
              <a:rPr lang="en-US" dirty="0"/>
              <a:t>AWS Trusted Advisor</a:t>
            </a:r>
          </a:p>
          <a:p>
            <a:r>
              <a:rPr lang="en-US" dirty="0"/>
              <a:t>Account assistance : </a:t>
            </a:r>
          </a:p>
          <a:p>
            <a:pPr lvl="1"/>
            <a:r>
              <a:rPr lang="en-US" dirty="0"/>
              <a:t>AWS Support Concierge</a:t>
            </a:r>
          </a:p>
          <a:p>
            <a:endParaRPr lang="en-US" dirty="0"/>
          </a:p>
        </p:txBody>
      </p:sp>
      <p:pic>
        <p:nvPicPr>
          <p:cNvPr id="18" name="Content Placeholder 17">
            <a:extLst>
              <a:ext uri="{C183D7F6-B498-43B3-948B-1728B52AA6E4}">
                <adec:decorative xmlns:adec="http://schemas.microsoft.com/office/drawing/2017/decorative" val="1"/>
              </a:ext>
            </a:extLst>
          </p:cNvPr>
          <p:cNvPicPr>
            <a:picLocks noGrp="1" noChangeAspect="1"/>
          </p:cNvPicPr>
          <p:nvPr>
            <p:ph idx="13"/>
          </p:nvPr>
        </p:nvPicPr>
        <p:blipFill>
          <a:blip r:embed="rId4"/>
          <a:stretch>
            <a:fillRect/>
          </a:stretch>
        </p:blipFill>
        <p:spPr>
          <a:xfrm>
            <a:off x="7237553" y="1524000"/>
            <a:ext cx="3522381" cy="4649788"/>
          </a:xfrm>
          <a:prstGeom prst="rect">
            <a:avLst/>
          </a:prstGeom>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99AC8605-99CA-4EB8-9ECA-1018A7C016B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524424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Support plans</a:t>
            </a:r>
          </a:p>
        </p:txBody>
      </p:sp>
      <p:sp>
        <p:nvSpPr>
          <p:cNvPr id="6" name="Content Placeholder 5"/>
          <p:cNvSpPr>
            <a:spLocks noGrp="1"/>
          </p:cNvSpPr>
          <p:nvPr>
            <p:ph idx="1"/>
          </p:nvPr>
        </p:nvSpPr>
        <p:spPr>
          <a:xfrm>
            <a:off x="238541" y="1501265"/>
            <a:ext cx="8295860" cy="4913308"/>
          </a:xfrm>
        </p:spPr>
        <p:txBody>
          <a:bodyPr>
            <a:normAutofit/>
          </a:bodyPr>
          <a:lstStyle/>
          <a:p>
            <a:pPr marL="0" indent="0">
              <a:buNone/>
            </a:pPr>
            <a:r>
              <a:rPr lang="en-US" dirty="0"/>
              <a:t>AWS Support offers four support plans:</a:t>
            </a:r>
          </a:p>
          <a:p>
            <a:pPr marL="460375" indent="-460375"/>
            <a:r>
              <a:rPr lang="en-US" b="1" dirty="0"/>
              <a:t>Basic Support</a:t>
            </a:r>
            <a:r>
              <a:rPr lang="en-US" dirty="0"/>
              <a:t> – Resource Center access, Service Health Dashboard, product FAQs, discussion forums, and support for health checks </a:t>
            </a:r>
          </a:p>
          <a:p>
            <a:pPr marL="460375" indent="-460375"/>
            <a:r>
              <a:rPr lang="en-US" b="1" dirty="0"/>
              <a:t>Developer Support</a:t>
            </a:r>
            <a:r>
              <a:rPr lang="en-US" dirty="0"/>
              <a:t>: Support for early development on AWS</a:t>
            </a:r>
          </a:p>
          <a:p>
            <a:pPr marL="460375" indent="-460375"/>
            <a:r>
              <a:rPr lang="en-US" b="1" dirty="0"/>
              <a:t>Business Support</a:t>
            </a:r>
            <a:r>
              <a:rPr lang="en-US" dirty="0"/>
              <a:t>: Customers that run production workloads</a:t>
            </a:r>
          </a:p>
          <a:p>
            <a:pPr marL="460375" indent="-460375"/>
            <a:r>
              <a:rPr lang="en-US" b="1" dirty="0"/>
              <a:t>Enterprise Support</a:t>
            </a:r>
            <a:r>
              <a:rPr lang="en-US" dirty="0"/>
              <a:t>: Customers that run business and mission-critical workloads</a:t>
            </a:r>
          </a:p>
        </p:txBody>
      </p:sp>
      <p:pic>
        <p:nvPicPr>
          <p:cNvPr id="10" name="Picture 9" descr="a meter.">
            <a:extLst>
              <a:ext uri="{FF2B5EF4-FFF2-40B4-BE49-F238E27FC236}">
                <a16:creationId xmlns:a16="http://schemas.microsoft.com/office/drawing/2014/main" id="{F1F83A1F-1A2E-C54F-B4B5-E9E9B07684C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77" t="22637" r="8908" b="23378"/>
          <a:stretch/>
        </p:blipFill>
        <p:spPr>
          <a:xfrm>
            <a:off x="9326880" y="1463040"/>
            <a:ext cx="2788467" cy="1828800"/>
          </a:xfrm>
          <a:prstGeom prst="rect">
            <a:avLst/>
          </a:prstGeom>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12619765-494A-4AC3-8707-096DCA74AF5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4221302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Case severity and response times                                                   </a:t>
            </a:r>
          </a:p>
        </p:txBody>
      </p:sp>
      <p:pic>
        <p:nvPicPr>
          <p:cNvPr id="6" name="Picture 5" descr="a chart showing response times for the four different support levels">
            <a:extLst>
              <a:ext uri="{FF2B5EF4-FFF2-40B4-BE49-F238E27FC236}">
                <a16:creationId xmlns:a16="http://schemas.microsoft.com/office/drawing/2014/main" id="{D95B3475-B6A4-424B-98FD-D8EFC8CD85B6}"/>
              </a:ext>
            </a:extLst>
          </p:cNvPr>
          <p:cNvPicPr>
            <a:picLocks noChangeAspect="1"/>
          </p:cNvPicPr>
          <p:nvPr/>
        </p:nvPicPr>
        <p:blipFill>
          <a:blip r:embed="rId4"/>
          <a:stretch>
            <a:fillRect/>
          </a:stretch>
        </p:blipFill>
        <p:spPr>
          <a:xfrm>
            <a:off x="734103" y="1444580"/>
            <a:ext cx="10723793" cy="3968840"/>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817EE59-C739-46B9-B7F7-BE623C01E16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3007851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Support plan scavenger hunt </a:t>
            </a:r>
          </a:p>
        </p:txBody>
      </p:sp>
      <p:sp>
        <p:nvSpPr>
          <p:cNvPr id="3" name="Content Placeholder 2"/>
          <p:cNvSpPr>
            <a:spLocks noGrp="1"/>
          </p:cNvSpPr>
          <p:nvPr>
            <p:ph idx="1"/>
          </p:nvPr>
        </p:nvSpPr>
        <p:spPr/>
        <p:txBody>
          <a:bodyPr/>
          <a:lstStyle/>
          <a:p>
            <a:r>
              <a:rPr lang="en-US" dirty="0"/>
              <a:t>Break up into groups of four or five and develop a recommendation for the best support plan for one of the business cases that are provided.</a:t>
            </a:r>
          </a:p>
          <a:p>
            <a:endParaRPr lang="en-US" dirty="0"/>
          </a:p>
          <a:p>
            <a:r>
              <a:rPr lang="en-US" dirty="0"/>
              <a:t>Be prepared to report your findings back to the class.</a:t>
            </a:r>
          </a:p>
          <a:p>
            <a:endParaRPr lang="en-US" dirty="0"/>
          </a:p>
          <a:p>
            <a:pPr lvl="1"/>
            <a:endParaRPr lang="en-US" dirty="0"/>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31F27315-F46C-4695-9747-4195E3203CC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798930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2: Cloud Economics and Billing</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r>
              <a:rPr lang="en-US" dirty="0"/>
              <a:t>Explored the fundamental of AWS pricing</a:t>
            </a:r>
          </a:p>
          <a:p>
            <a:r>
              <a:rPr lang="en-US" dirty="0"/>
              <a:t>Reviewed TCO concepts </a:t>
            </a:r>
          </a:p>
          <a:p>
            <a:r>
              <a:rPr lang="en-US" dirty="0"/>
              <a:t>Reviewed an AWS Pricing Calculator estimate</a:t>
            </a:r>
          </a:p>
          <a:p>
            <a:r>
              <a:rPr lang="en-US" dirty="0"/>
              <a:t>Reviewed the Billing dashboard</a:t>
            </a:r>
          </a:p>
          <a:p>
            <a:r>
              <a:rPr lang="en-US" dirty="0"/>
              <a:t>Reviewed Technical Support options and costs</a:t>
            </a:r>
            <a:endParaRPr lang="en-US" dirty="0">
              <a:latin typeface="+mn-lt"/>
            </a:endParaRPr>
          </a:p>
          <a:p>
            <a:pPr marL="0" indent="0">
              <a:buNone/>
            </a:pPr>
            <a:endParaRPr lang="en-US" dirty="0">
              <a:latin typeface="+mn-lt"/>
            </a:endParaRPr>
          </a:p>
          <a:p>
            <a:pPr marL="0" indent="0">
              <a:buNone/>
            </a:pPr>
            <a:endParaRPr lang="en-US"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2019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2019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56</a:t>
            </a:fld>
            <a:endParaRPr lang="en-US"/>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descr="key phrase in the question."/>
          <p:cNvSpPr>
            <a:spLocks noGrp="1"/>
          </p:cNvSpPr>
          <p:nvPr>
            <p:ph idx="1"/>
          </p:nvPr>
        </p:nvSpPr>
        <p:spPr/>
        <p:txBody>
          <a:bodyPr/>
          <a:lstStyle/>
          <a:p>
            <a:pPr marL="0" indent="0">
              <a:buNone/>
            </a:pPr>
            <a:r>
              <a:rPr lang="en-US" sz="2400" dirty="0"/>
              <a:t>Which AWS service provides infrastructure security optimization recommendations? </a:t>
            </a:r>
          </a:p>
          <a:p>
            <a:pPr marL="514350" indent="-514350">
              <a:buAutoNum type="alphaUcPeriod"/>
            </a:pPr>
            <a:r>
              <a:rPr lang="en-US" sz="2400" dirty="0"/>
              <a:t>AWS Price List Application Programming Interface (API) </a:t>
            </a:r>
          </a:p>
          <a:p>
            <a:pPr marL="514350" indent="-514350">
              <a:buAutoNum type="alphaUcPeriod"/>
            </a:pPr>
            <a:r>
              <a:rPr lang="en-US" sz="2400" dirty="0"/>
              <a:t>Reserved Instances </a:t>
            </a:r>
          </a:p>
          <a:p>
            <a:pPr marL="514350" indent="-514350">
              <a:buAutoNum type="alphaUcPeriod"/>
            </a:pPr>
            <a:r>
              <a:rPr lang="en-US" sz="2400" dirty="0"/>
              <a:t>AWS Trusted Advisor</a:t>
            </a:r>
          </a:p>
          <a:p>
            <a:pPr marL="514350" indent="-514350">
              <a:buAutoNum type="alphaUcPeriod"/>
            </a:pPr>
            <a:r>
              <a:rPr lang="en-US" sz="2400" dirty="0"/>
              <a:t>Amazon Elastic Compute Cloud (Amazon EC2) Spot Fleet</a:t>
            </a:r>
          </a:p>
        </p:txBody>
      </p:sp>
      <p:sp>
        <p:nvSpPr>
          <p:cNvPr id="9" name="Rectangle 8" descr="box around recommendations.">
            <a:extLst>
              <a:ext uri="{FF2B5EF4-FFF2-40B4-BE49-F238E27FC236}">
                <a16:creationId xmlns:a16="http://schemas.microsoft.com/office/drawing/2014/main" id="{F9B064C8-2637-784F-971B-92FF335B58F3}"/>
              </a:ext>
            </a:extLst>
          </p:cNvPr>
          <p:cNvSpPr/>
          <p:nvPr/>
        </p:nvSpPr>
        <p:spPr>
          <a:xfrm>
            <a:off x="9029700" y="1528176"/>
            <a:ext cx="2611354" cy="42896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descr="box around answer C: AWS Trusted Advisor.">
            <a:extLst>
              <a:ext uri="{FF2B5EF4-FFF2-40B4-BE49-F238E27FC236}">
                <a16:creationId xmlns:a16="http://schemas.microsoft.com/office/drawing/2014/main" id="{B1589AF6-EE86-6A4A-8300-779B6DDE988C}"/>
              </a:ext>
            </a:extLst>
          </p:cNvPr>
          <p:cNvSpPr/>
          <p:nvPr/>
        </p:nvSpPr>
        <p:spPr>
          <a:xfrm>
            <a:off x="403057" y="2883572"/>
            <a:ext cx="3829051" cy="42555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p:cNvSpPr>
            <a:spLocks noGrp="1"/>
          </p:cNvSpPr>
          <p:nvPr>
            <p:ph type="sldNum" sz="quarter" idx="12"/>
          </p:nvPr>
        </p:nvSpPr>
        <p:spPr/>
        <p:txBody>
          <a:bodyPr/>
          <a:lstStyle/>
          <a:p>
            <a:fld id="{B6A95138-A96E-2F42-A959-2EFD44FE4AB7}" type="slidenum">
              <a:rPr lang="en-US" smtClean="0"/>
              <a:pPr/>
              <a:t>57</a:t>
            </a:fld>
            <a:endParaRPr lang="en-US" dirty="0"/>
          </a:p>
        </p:txBody>
      </p:sp>
    </p:spTree>
    <p:custDataLst>
      <p:tags r:id="rId1"/>
    </p:custDataLst>
    <p:extLst>
      <p:ext uri="{BB962C8B-B14F-4D97-AF65-F5344CB8AC3E}">
        <p14:creationId xmlns:p14="http://schemas.microsoft.com/office/powerpoint/2010/main" val="36490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9" name="Content Placeholder 8"/>
          <p:cNvSpPr>
            <a:spLocks noGrp="1"/>
          </p:cNvSpPr>
          <p:nvPr>
            <p:ph idx="1"/>
          </p:nvPr>
        </p:nvSpPr>
        <p:spPr/>
        <p:txBody>
          <a:bodyPr/>
          <a:lstStyle/>
          <a:p>
            <a:r>
              <a:rPr lang="en-US" sz="2400" dirty="0"/>
              <a:t>AWS Economics Center: </a:t>
            </a:r>
            <a:r>
              <a:rPr lang="en-US" sz="2400" dirty="0">
                <a:hlinkClick r:id="rId4"/>
              </a:rPr>
              <a:t>http://aws.amazon.com/economics/</a:t>
            </a:r>
            <a:endParaRPr lang="en-US" sz="2400" dirty="0"/>
          </a:p>
          <a:p>
            <a:r>
              <a:rPr lang="en-US" sz="2400" dirty="0"/>
              <a:t>AWS Pricing Calculator: </a:t>
            </a:r>
            <a:r>
              <a:rPr lang="en-US" sz="2400" dirty="0">
                <a:hlinkClick r:id="rId5"/>
              </a:rPr>
              <a:t>https://calculator.aws/#/</a:t>
            </a:r>
            <a:r>
              <a:rPr lang="en-US" sz="2400" dirty="0"/>
              <a:t> </a:t>
            </a:r>
          </a:p>
          <a:p>
            <a:r>
              <a:rPr lang="en-US" sz="2400" dirty="0"/>
              <a:t>Case studies and research: </a:t>
            </a:r>
            <a:r>
              <a:rPr lang="en-US" sz="2400" dirty="0">
                <a:hlinkClick r:id="rId4"/>
              </a:rPr>
              <a:t>http://aws.amazon.com/economics/</a:t>
            </a:r>
            <a:endParaRPr lang="en-US" sz="2400" dirty="0"/>
          </a:p>
          <a:p>
            <a:r>
              <a:rPr lang="en-US" sz="2400" dirty="0"/>
              <a:t>Additional pricing exercises: </a:t>
            </a:r>
            <a:r>
              <a:rPr lang="en-US" sz="2400" dirty="0">
                <a:hlinkClick r:id="rId6"/>
              </a:rPr>
              <a:t>https://dx1572sre29wk.cloudfront.net/cost/</a:t>
            </a:r>
            <a:endParaRPr lang="en-US" sz="2400" dirty="0"/>
          </a:p>
          <a:p>
            <a:pPr marL="0" indent="0">
              <a:buNone/>
            </a:pPr>
            <a:endParaRPr lang="en-US" sz="2400" dirty="0"/>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69E00E5D-4C10-4D1F-B6B3-0548AD6137A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58</a:t>
            </a:fld>
            <a:endParaRPr lang="en-US" dirty="0"/>
          </a:p>
        </p:txBody>
      </p:sp>
    </p:spTree>
    <p:custDataLst>
      <p:tags r:id="rId1"/>
    </p:custDataLst>
    <p:extLst>
      <p:ext uri="{BB962C8B-B14F-4D97-AF65-F5344CB8AC3E}">
        <p14:creationId xmlns:p14="http://schemas.microsoft.com/office/powerpoint/2010/main" val="24383455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35485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pay for AWS?</a:t>
            </a:r>
          </a:p>
        </p:txBody>
      </p:sp>
      <p:grpSp>
        <p:nvGrpSpPr>
          <p:cNvPr id="7" name="Group 6" descr="summary of the payment philosophy.">
            <a:extLst>
              <a:ext uri="{FF2B5EF4-FFF2-40B4-BE49-F238E27FC236}">
                <a16:creationId xmlns:a16="http://schemas.microsoft.com/office/drawing/2014/main" id="{E5CD4D25-87B2-47D6-9062-954C35D03B7B}"/>
              </a:ext>
            </a:extLst>
          </p:cNvPr>
          <p:cNvGrpSpPr/>
          <p:nvPr/>
        </p:nvGrpSpPr>
        <p:grpSpPr>
          <a:xfrm>
            <a:off x="317277" y="2006965"/>
            <a:ext cx="11441839" cy="3604426"/>
            <a:chOff x="317277" y="2006965"/>
            <a:chExt cx="11441839" cy="3604426"/>
          </a:xfrm>
        </p:grpSpPr>
        <p:sp>
          <p:nvSpPr>
            <p:cNvPr id="15" name="Rounded Rectangle 14">
              <a:extLst>
                <a:ext uri="{C183D7F6-B498-43B3-948B-1728B52AA6E4}">
                  <adec:decorative xmlns:adec="http://schemas.microsoft.com/office/drawing/2017/decorative" val="1"/>
                </a:ext>
              </a:extLst>
            </p:cNvPr>
            <p:cNvSpPr/>
            <p:nvPr/>
          </p:nvSpPr>
          <p:spPr bwMode="auto">
            <a:xfrm>
              <a:off x="317277" y="2006965"/>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4" name="Picture 2" descr="pricing_pay-as-you-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79" y="2585130"/>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descr="Pay for what you use."/>
            <p:cNvSpPr txBox="1"/>
            <p:nvPr/>
          </p:nvSpPr>
          <p:spPr>
            <a:xfrm>
              <a:off x="508353" y="2212896"/>
              <a:ext cx="3198633"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Pay for what you use</a:t>
              </a:r>
            </a:p>
          </p:txBody>
        </p:sp>
        <p:sp>
          <p:nvSpPr>
            <p:cNvPr id="12" name="Rounded Rectangle 11">
              <a:extLst>
                <a:ext uri="{C183D7F6-B498-43B3-948B-1728B52AA6E4}">
                  <adec:decorative xmlns:adec="http://schemas.microsoft.com/office/drawing/2017/decorative" val="1"/>
                </a:ext>
              </a:extLst>
            </p:cNvPr>
            <p:cNvSpPr/>
            <p:nvPr/>
          </p:nvSpPr>
          <p:spPr bwMode="auto">
            <a:xfrm>
              <a:off x="4247806" y="2009731"/>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6" name="Picture 4" descr="pricing_reserved-instances-chan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507" y="2585130"/>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descr="Pay less when you reserve."/>
            <p:cNvSpPr txBox="1"/>
            <p:nvPr/>
          </p:nvSpPr>
          <p:spPr>
            <a:xfrm>
              <a:off x="4096640" y="2212896"/>
              <a:ext cx="3883115"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Pay less when you reserve</a:t>
              </a:r>
            </a:p>
          </p:txBody>
        </p:sp>
        <p:sp>
          <p:nvSpPr>
            <p:cNvPr id="16" name="Rounded Rectangle 15">
              <a:extLst>
                <a:ext uri="{C183D7F6-B498-43B3-948B-1728B52AA6E4}">
                  <adec:decorative xmlns:adec="http://schemas.microsoft.com/office/drawing/2017/decorative" val="1"/>
                </a:ext>
              </a:extLst>
            </p:cNvPr>
            <p:cNvSpPr/>
            <p:nvPr/>
          </p:nvSpPr>
          <p:spPr bwMode="auto">
            <a:xfrm>
              <a:off x="8178335" y="2009731"/>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8" name="Picture 6" descr="pricing_pay-less-by-using-m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9039" y="2753891"/>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descr="Pay less when you use more and as AWS grows."/>
            <p:cNvSpPr txBox="1"/>
            <p:nvPr/>
          </p:nvSpPr>
          <p:spPr>
            <a:xfrm>
              <a:off x="8309287" y="2212896"/>
              <a:ext cx="3273113" cy="1292662"/>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Pay less when you use more and as AWS grows</a:t>
              </a:r>
            </a:p>
          </p:txBody>
        </p: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41765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for what you use</a:t>
            </a:r>
          </a:p>
        </p:txBody>
      </p:sp>
      <p:sp>
        <p:nvSpPr>
          <p:cNvPr id="18" name="Rectangle 17">
            <a:extLst>
              <a:ext uri="{FF2B5EF4-FFF2-40B4-BE49-F238E27FC236}">
                <a16:creationId xmlns:a16="http://schemas.microsoft.com/office/drawing/2014/main" id="{D9683434-E8CD-44CA-9BF1-0FD8519FD87E}"/>
              </a:ext>
            </a:extLst>
          </p:cNvPr>
          <p:cNvSpPr/>
          <p:nvPr/>
        </p:nvSpPr>
        <p:spPr>
          <a:xfrm>
            <a:off x="1639848" y="1195585"/>
            <a:ext cx="9267057" cy="954107"/>
          </a:xfrm>
          <a:prstGeom prst="rect">
            <a:avLst/>
          </a:prstGeom>
        </p:spPr>
        <p:txBody>
          <a:bodyPr wrap="square">
            <a:spAutoFit/>
          </a:bodyPr>
          <a:lstStyle/>
          <a:p>
            <a:pPr algn="ctr"/>
            <a:r>
              <a:rPr lang="en-US" sz="2800" dirty="0"/>
              <a:t>Pay only for the services that you consume, with no large </a:t>
            </a:r>
            <a:br>
              <a:rPr lang="en-US" sz="2800" dirty="0"/>
            </a:br>
            <a:r>
              <a:rPr lang="en-US" sz="2800" dirty="0"/>
              <a:t>upfront expenses.</a:t>
            </a:r>
          </a:p>
        </p:txBody>
      </p:sp>
      <p:grpSp>
        <p:nvGrpSpPr>
          <p:cNvPr id="6" name="Group 5" descr="summary of on premises and AWS costs.">
            <a:extLst>
              <a:ext uri="{FF2B5EF4-FFF2-40B4-BE49-F238E27FC236}">
                <a16:creationId xmlns:a16="http://schemas.microsoft.com/office/drawing/2014/main" id="{435101BA-A775-48D4-987C-BE3166D8882B}"/>
              </a:ext>
            </a:extLst>
          </p:cNvPr>
          <p:cNvGrpSpPr/>
          <p:nvPr/>
        </p:nvGrpSpPr>
        <p:grpSpPr>
          <a:xfrm>
            <a:off x="769033" y="2200921"/>
            <a:ext cx="10497927" cy="3397697"/>
            <a:chOff x="769033" y="2200921"/>
            <a:chExt cx="10497927" cy="3397697"/>
          </a:xfrm>
        </p:grpSpPr>
        <p:sp>
          <p:nvSpPr>
            <p:cNvPr id="8" name="Rounded Rectangle 14">
              <a:extLst>
                <a:ext uri="{FF2B5EF4-FFF2-40B4-BE49-F238E27FC236}">
                  <a16:creationId xmlns:a16="http://schemas.microsoft.com/office/drawing/2014/main" id="{464993B5-55E7-4036-BC60-2E9DB295538B}"/>
                </a:ext>
                <a:ext uri="{C183D7F6-B498-43B3-948B-1728B52AA6E4}">
                  <adec:decorative xmlns:adec="http://schemas.microsoft.com/office/drawing/2017/decorative" val="1"/>
                </a:ext>
              </a:extLst>
            </p:cNvPr>
            <p:cNvSpPr/>
            <p:nvPr/>
          </p:nvSpPr>
          <p:spPr bwMode="auto">
            <a:xfrm>
              <a:off x="6480145" y="2200921"/>
              <a:ext cx="4786815" cy="3397697"/>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1" name="Picture 6" descr="AWS costs.">
              <a:extLst>
                <a:ext uri="{FF2B5EF4-FFF2-40B4-BE49-F238E27FC236}">
                  <a16:creationId xmlns:a16="http://schemas.microsoft.com/office/drawing/2014/main" id="{B51B518B-C8CA-4379-8BA5-194D8ED34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993" y="2915973"/>
              <a:ext cx="4524375" cy="2381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F62203-37C8-4372-A834-A41BFBE9422B}"/>
                </a:ext>
              </a:extLst>
            </p:cNvPr>
            <p:cNvSpPr txBox="1"/>
            <p:nvPr/>
          </p:nvSpPr>
          <p:spPr>
            <a:xfrm>
              <a:off x="8349850" y="2409753"/>
              <a:ext cx="1047403"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solidFill>
                    <a:srgbClr val="F98E13"/>
                  </a:solidFill>
                </a:rPr>
                <a:t>AWS</a:t>
              </a:r>
            </a:p>
          </p:txBody>
        </p:sp>
        <p:sp>
          <p:nvSpPr>
            <p:cNvPr id="9" name="Rounded Rectangle 13">
              <a:extLst>
                <a:ext uri="{FF2B5EF4-FFF2-40B4-BE49-F238E27FC236}">
                  <a16:creationId xmlns:a16="http://schemas.microsoft.com/office/drawing/2014/main" id="{3A722446-41E2-430D-A6BF-E24515CF8A7E}"/>
                </a:ext>
                <a:ext uri="{C183D7F6-B498-43B3-948B-1728B52AA6E4}">
                  <adec:decorative xmlns:adec="http://schemas.microsoft.com/office/drawing/2017/decorative" val="1"/>
                </a:ext>
              </a:extLst>
            </p:cNvPr>
            <p:cNvSpPr/>
            <p:nvPr/>
          </p:nvSpPr>
          <p:spPr bwMode="auto">
            <a:xfrm>
              <a:off x="769033" y="2200921"/>
              <a:ext cx="4786815" cy="3397697"/>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4" descr="On-premises costs.">
              <a:extLst>
                <a:ext uri="{FF2B5EF4-FFF2-40B4-BE49-F238E27FC236}">
                  <a16:creationId xmlns:a16="http://schemas.microsoft.com/office/drawing/2014/main" id="{CA488C8F-B644-4E9B-AC70-4D9D73F411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033" y="2907424"/>
              <a:ext cx="4524375" cy="2381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4E5B42-8B4F-4669-8C29-D43580126731}"/>
                </a:ext>
              </a:extLst>
            </p:cNvPr>
            <p:cNvSpPr txBox="1"/>
            <p:nvPr/>
          </p:nvSpPr>
          <p:spPr>
            <a:xfrm>
              <a:off x="2070632" y="2391789"/>
              <a:ext cx="2062103"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solidFill>
                    <a:srgbClr val="DB4949"/>
                  </a:solidFill>
                </a:rPr>
                <a:t>On premises</a:t>
              </a:r>
            </a:p>
          </p:txBody>
        </p:sp>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38263FE9-41C4-4D2F-87AC-0155163EC18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542106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less when you reserve</a:t>
            </a:r>
          </a:p>
        </p:txBody>
      </p:sp>
      <p:sp>
        <p:nvSpPr>
          <p:cNvPr id="8" name="Content Placeholder 7"/>
          <p:cNvSpPr>
            <a:spLocks noGrp="1"/>
          </p:cNvSpPr>
          <p:nvPr>
            <p:ph idx="1"/>
          </p:nvPr>
        </p:nvSpPr>
        <p:spPr>
          <a:xfrm>
            <a:off x="175461" y="1512627"/>
            <a:ext cx="3924140" cy="4648788"/>
          </a:xfrm>
        </p:spPr>
        <p:txBody>
          <a:bodyPr>
            <a:normAutofit fontScale="92500" lnSpcReduction="10000"/>
          </a:bodyPr>
          <a:lstStyle/>
          <a:p>
            <a:pPr marL="0" indent="0">
              <a:buNone/>
            </a:pPr>
            <a:r>
              <a:rPr lang="en-US" sz="3000" dirty="0"/>
              <a:t>Invest in Reserved Instances (RIs):</a:t>
            </a:r>
            <a:endParaRPr lang="en-US" dirty="0"/>
          </a:p>
          <a:p>
            <a:pPr marL="471488" indent="-471488"/>
            <a:r>
              <a:rPr lang="en-US" dirty="0"/>
              <a:t>Save up to 75 percent</a:t>
            </a:r>
          </a:p>
          <a:p>
            <a:pPr marL="471488" indent="-471488"/>
            <a:r>
              <a:rPr lang="en-US" dirty="0"/>
              <a:t>Options:</a:t>
            </a:r>
          </a:p>
          <a:p>
            <a:pPr marL="928688" lvl="2" indent="-471488"/>
            <a:r>
              <a:rPr lang="en-US" sz="2400" dirty="0"/>
              <a:t>All Upfront Reserved Instance </a:t>
            </a:r>
            <a:r>
              <a:rPr lang="en-US" sz="2200" b="1" dirty="0">
                <a:solidFill>
                  <a:schemeClr val="accent5"/>
                </a:solidFill>
              </a:rPr>
              <a:t>(AURI) </a:t>
            </a:r>
            <a:r>
              <a:rPr lang="en-US" sz="2200" b="1" dirty="0">
                <a:sym typeface="Wingdings" pitchFamily="2" charset="2"/>
              </a:rPr>
              <a:t> largest discount</a:t>
            </a:r>
            <a:endParaRPr lang="en-US" sz="2200" b="1" dirty="0"/>
          </a:p>
          <a:p>
            <a:pPr marL="928688" lvl="2" indent="-471488"/>
            <a:r>
              <a:rPr lang="en-US" sz="2400" dirty="0"/>
              <a:t>Partial Upfront Reserved Instance </a:t>
            </a:r>
            <a:r>
              <a:rPr lang="en-US" sz="2200" b="1" dirty="0">
                <a:solidFill>
                  <a:schemeClr val="accent5"/>
                </a:solidFill>
              </a:rPr>
              <a:t>(PURI) </a:t>
            </a:r>
            <a:r>
              <a:rPr lang="en-US" sz="2200" b="1" dirty="0">
                <a:sym typeface="Wingdings" pitchFamily="2" charset="2"/>
              </a:rPr>
              <a:t> lower discounts</a:t>
            </a:r>
            <a:endParaRPr lang="en-US" sz="2200" b="1" dirty="0">
              <a:solidFill>
                <a:schemeClr val="accent4"/>
              </a:solidFill>
            </a:endParaRPr>
          </a:p>
          <a:p>
            <a:pPr marL="928688" lvl="2" indent="-471488">
              <a:lnSpc>
                <a:spcPct val="100000"/>
              </a:lnSpc>
            </a:pPr>
            <a:r>
              <a:rPr lang="en-US" sz="2400" dirty="0"/>
              <a:t>No Upfront Payments Reserved Instance </a:t>
            </a:r>
            <a:r>
              <a:rPr lang="en-US" sz="2200" b="1" dirty="0">
                <a:solidFill>
                  <a:schemeClr val="accent5"/>
                </a:solidFill>
              </a:rPr>
              <a:t>(NURI) </a:t>
            </a:r>
            <a:r>
              <a:rPr lang="en-US" sz="2200" b="1" dirty="0">
                <a:sym typeface="Wingdings" pitchFamily="2" charset="2"/>
              </a:rPr>
              <a:t> smaller discount</a:t>
            </a:r>
            <a:endParaRPr lang="en-US" sz="2200" b="1" dirty="0">
              <a:solidFill>
                <a:schemeClr val="accent4"/>
              </a:solidFill>
            </a:endParaRPr>
          </a:p>
          <a:p>
            <a:pPr marL="914400" lvl="1" indent="-457200"/>
            <a:endParaRPr lang="en-US" dirty="0"/>
          </a:p>
          <a:p>
            <a:pPr marL="457200" lvl="1" indent="0">
              <a:buNone/>
            </a:pPr>
            <a:endParaRPr lang="en-US" dirty="0"/>
          </a:p>
        </p:txBody>
      </p:sp>
      <p:grpSp>
        <p:nvGrpSpPr>
          <p:cNvPr id="7" name="Group 6">
            <a:extLst>
              <a:ext uri="{FF2B5EF4-FFF2-40B4-BE49-F238E27FC236}">
                <a16:creationId xmlns:a16="http://schemas.microsoft.com/office/drawing/2014/main" id="{226EFAE3-A1D1-472D-800D-E76D60665C43}"/>
              </a:ext>
              <a:ext uri="{C183D7F6-B498-43B3-948B-1728B52AA6E4}">
                <adec:decorative xmlns:adec="http://schemas.microsoft.com/office/drawing/2017/decorative" val="1"/>
              </a:ext>
            </a:extLst>
          </p:cNvPr>
          <p:cNvGrpSpPr/>
          <p:nvPr/>
        </p:nvGrpSpPr>
        <p:grpSpPr>
          <a:xfrm>
            <a:off x="4400843" y="1653973"/>
            <a:ext cx="7224671" cy="3138291"/>
            <a:chOff x="2049403" y="2636108"/>
            <a:chExt cx="7224671" cy="3138291"/>
          </a:xfrm>
        </p:grpSpPr>
        <p:sp>
          <p:nvSpPr>
            <p:cNvPr id="9" name="Rounded Rectangle 25">
              <a:extLst>
                <a:ext uri="{FF2B5EF4-FFF2-40B4-BE49-F238E27FC236}">
                  <a16:creationId xmlns:a16="http://schemas.microsoft.com/office/drawing/2014/main" id="{B2A9B3B4-40CB-43E9-9EAA-295C6A3125DD}"/>
                </a:ext>
                <a:ext uri="{C183D7F6-B498-43B3-948B-1728B52AA6E4}">
                  <adec:decorative xmlns:adec="http://schemas.microsoft.com/office/drawing/2017/decorative" val="1"/>
                </a:ext>
              </a:extLst>
            </p:cNvPr>
            <p:cNvSpPr/>
            <p:nvPr/>
          </p:nvSpPr>
          <p:spPr bwMode="auto">
            <a:xfrm>
              <a:off x="2049403" y="2636108"/>
              <a:ext cx="7224671" cy="3138291"/>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8" descr="On Demand costs.">
              <a:extLst>
                <a:ext uri="{FF2B5EF4-FFF2-40B4-BE49-F238E27FC236}">
                  <a16:creationId xmlns:a16="http://schemas.microsoft.com/office/drawing/2014/main" id="{3D5C584E-3CFE-4C04-8428-4BDA3204D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806" y="2759221"/>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7A35BD4-BCC0-4A0A-B48B-1966A5D34FDC}"/>
                </a:ext>
              </a:extLst>
            </p:cNvPr>
            <p:cNvSpPr txBox="1"/>
            <p:nvPr/>
          </p:nvSpPr>
          <p:spPr>
            <a:xfrm>
              <a:off x="4183285" y="4819156"/>
              <a:ext cx="1278234" cy="794064"/>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gradFill>
                    <a:gsLst>
                      <a:gs pos="2917">
                        <a:schemeClr val="tx1"/>
                      </a:gs>
                      <a:gs pos="30000">
                        <a:schemeClr val="tx1"/>
                      </a:gs>
                    </a:gsLst>
                    <a:lin ang="5400000" scaled="0"/>
                  </a:gradFill>
                </a:rPr>
                <a:t>On</a:t>
              </a:r>
              <a:br>
                <a:rPr lang="en-US" sz="1800" b="1" dirty="0">
                  <a:gradFill>
                    <a:gsLst>
                      <a:gs pos="2917">
                        <a:schemeClr val="tx1"/>
                      </a:gs>
                      <a:gs pos="30000">
                        <a:schemeClr val="tx1"/>
                      </a:gs>
                    </a:gsLst>
                    <a:lin ang="5400000" scaled="0"/>
                  </a:gradFill>
                </a:rPr>
              </a:br>
              <a:r>
                <a:rPr lang="en-US" sz="1800" b="1" dirty="0">
                  <a:gradFill>
                    <a:gsLst>
                      <a:gs pos="2917">
                        <a:schemeClr val="tx1"/>
                      </a:gs>
                      <a:gs pos="30000">
                        <a:schemeClr val="tx1"/>
                      </a:gs>
                    </a:gsLst>
                    <a:lin ang="5400000" scaled="0"/>
                  </a:gradFill>
                </a:rPr>
                <a:t>Demand</a:t>
              </a:r>
            </a:p>
          </p:txBody>
        </p:sp>
        <p:pic>
          <p:nvPicPr>
            <p:cNvPr id="11" name="Picture 10" descr="No upfront payments.">
              <a:extLst>
                <a:ext uri="{FF2B5EF4-FFF2-40B4-BE49-F238E27FC236}">
                  <a16:creationId xmlns:a16="http://schemas.microsoft.com/office/drawing/2014/main" id="{90769CE0-A432-4CA5-B4E0-0ADA559CF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6593" y="2738340"/>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AC3788-AD6F-4280-8654-33EBB9CE94AE}"/>
                </a:ext>
              </a:extLst>
            </p:cNvPr>
            <p:cNvSpPr txBox="1"/>
            <p:nvPr/>
          </p:nvSpPr>
          <p:spPr>
            <a:xfrm>
              <a:off x="5677217"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DB4949"/>
                  </a:solidFill>
                </a:rPr>
                <a:t>NURI</a:t>
              </a:r>
            </a:p>
          </p:txBody>
        </p:sp>
        <p:pic>
          <p:nvPicPr>
            <p:cNvPr id="12" name="Picture 12" descr="Partial upfront reserved instance.">
              <a:extLst>
                <a:ext uri="{FF2B5EF4-FFF2-40B4-BE49-F238E27FC236}">
                  <a16:creationId xmlns:a16="http://schemas.microsoft.com/office/drawing/2014/main" id="{9F964676-EA6A-44A0-93E8-DA6CA6DED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325" y="2738340"/>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2E9210D-0B5A-49C8-BB9A-F27404EBEEF5}"/>
                </a:ext>
              </a:extLst>
            </p:cNvPr>
            <p:cNvSpPr txBox="1"/>
            <p:nvPr/>
          </p:nvSpPr>
          <p:spPr>
            <a:xfrm>
              <a:off x="6851993"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F98E13"/>
                  </a:solidFill>
                </a:rPr>
                <a:t>PURI</a:t>
              </a:r>
            </a:p>
          </p:txBody>
        </p:sp>
        <p:pic>
          <p:nvPicPr>
            <p:cNvPr id="13" name="Picture 14" descr="All upfront reserved instance.">
              <a:extLst>
                <a:ext uri="{FF2B5EF4-FFF2-40B4-BE49-F238E27FC236}">
                  <a16:creationId xmlns:a16="http://schemas.microsoft.com/office/drawing/2014/main" id="{A74D8AD4-B2C9-4E18-9B92-BADE180FCA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2057" y="2738339"/>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175025-D93A-4568-91CC-0E5CBC172649}"/>
                </a:ext>
              </a:extLst>
            </p:cNvPr>
            <p:cNvSpPr txBox="1"/>
            <p:nvPr/>
          </p:nvSpPr>
          <p:spPr>
            <a:xfrm>
              <a:off x="8045655"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577AFB"/>
                  </a:solidFill>
                </a:rPr>
                <a:t>AURI</a:t>
              </a:r>
            </a:p>
          </p:txBody>
        </p:sp>
        <p:pic>
          <p:nvPicPr>
            <p:cNvPr id="18" name="Graphic 135" descr="EC2 instance.">
              <a:extLst>
                <a:ext uri="{FF2B5EF4-FFF2-40B4-BE49-F238E27FC236}">
                  <a16:creationId xmlns:a16="http://schemas.microsoft.com/office/drawing/2014/main" id="{D668DAEE-2496-4E07-AA4E-152CEF7E65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0735" y="3155099"/>
              <a:ext cx="1632947" cy="1632947"/>
            </a:xfrm>
            <a:prstGeom prst="rect">
              <a:avLst/>
            </a:prstGeom>
          </p:spPr>
        </p:pic>
        <p:sp>
          <p:nvSpPr>
            <p:cNvPr id="19" name="TextBox 18" descr="EC2 instance.">
              <a:extLst>
                <a:ext uri="{FF2B5EF4-FFF2-40B4-BE49-F238E27FC236}">
                  <a16:creationId xmlns:a16="http://schemas.microsoft.com/office/drawing/2014/main" id="{E1A39C72-9426-4D93-8AEE-AEC5EA06F1BC}"/>
                </a:ext>
              </a:extLst>
            </p:cNvPr>
            <p:cNvSpPr txBox="1"/>
            <p:nvPr/>
          </p:nvSpPr>
          <p:spPr>
            <a:xfrm>
              <a:off x="2420555" y="3648406"/>
              <a:ext cx="1513305" cy="646331"/>
            </a:xfrm>
            <a:prstGeom prst="rect">
              <a:avLst/>
            </a:prstGeom>
            <a:noFill/>
          </p:spPr>
          <p:txBody>
            <a:bodyPr wrap="square" rtlCol="0">
              <a:spAutoFit/>
            </a:bodyPr>
            <a:lstStyle/>
            <a:p>
              <a:pPr algn="ctr"/>
              <a:r>
                <a:rPr lang="en-US" dirty="0"/>
                <a:t>EC2</a:t>
              </a:r>
            </a:p>
            <a:p>
              <a:pPr algn="ctr"/>
              <a:r>
                <a:rPr lang="en-US" dirty="0"/>
                <a:t>instance</a:t>
              </a:r>
            </a:p>
          </p:txBody>
        </p:sp>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E71FB92-54F1-4FEB-9B41-5550C655B2B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3585572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less by using more</a:t>
            </a:r>
          </a:p>
        </p:txBody>
      </p:sp>
      <p:sp>
        <p:nvSpPr>
          <p:cNvPr id="4" name="Content Placeholder 3"/>
          <p:cNvSpPr>
            <a:spLocks noGrp="1"/>
          </p:cNvSpPr>
          <p:nvPr>
            <p:ph idx="1"/>
          </p:nvPr>
        </p:nvSpPr>
        <p:spPr>
          <a:xfrm>
            <a:off x="238540" y="1440305"/>
            <a:ext cx="6290598" cy="4913308"/>
          </a:xfrm>
        </p:spPr>
        <p:txBody>
          <a:bodyPr>
            <a:noAutofit/>
          </a:bodyPr>
          <a:lstStyle/>
          <a:p>
            <a:pPr marL="0" indent="0">
              <a:buNone/>
            </a:pPr>
            <a:r>
              <a:rPr lang="en-US" sz="2400" dirty="0"/>
              <a:t>Realize volume-based discounts:</a:t>
            </a:r>
          </a:p>
          <a:p>
            <a:pPr marL="519113" indent="-519113"/>
            <a:r>
              <a:rPr lang="en-US" sz="2400" b="1" dirty="0">
                <a:solidFill>
                  <a:schemeClr val="accent5"/>
                </a:solidFill>
              </a:rPr>
              <a:t>Savings</a:t>
            </a:r>
            <a:r>
              <a:rPr lang="en-US" sz="2400" dirty="0"/>
              <a:t> as usage increases.</a:t>
            </a:r>
          </a:p>
          <a:p>
            <a:pPr marL="519113" indent="-519113"/>
            <a:r>
              <a:rPr lang="en-US" sz="2400" b="1" dirty="0">
                <a:solidFill>
                  <a:schemeClr val="accent5"/>
                </a:solidFill>
              </a:rPr>
              <a:t>Tiered pricing </a:t>
            </a:r>
            <a:r>
              <a:rPr lang="en-US" sz="2400" dirty="0"/>
              <a:t>for services like Amazon Simple Storage Service (Amazon S3), Amazon Elastic Block Store (Amazon EBS), or Amazon Elastic File System (Amazon EFS) </a:t>
            </a:r>
            <a:r>
              <a:rPr lang="en-US" sz="2400" dirty="0">
                <a:sym typeface="Wingdings" pitchFamily="2" charset="2"/>
              </a:rPr>
              <a:t> the more you use, the less you pay per GB.</a:t>
            </a:r>
            <a:endParaRPr lang="en-US" sz="2400" dirty="0"/>
          </a:p>
          <a:p>
            <a:pPr marL="519113" indent="-519113"/>
            <a:r>
              <a:rPr lang="en-US" sz="2400" dirty="0"/>
              <a:t>Multiple storage services deliver </a:t>
            </a:r>
            <a:r>
              <a:rPr lang="en-US" sz="2400" b="1" dirty="0">
                <a:solidFill>
                  <a:schemeClr val="accent5"/>
                </a:solidFill>
              </a:rPr>
              <a:t>lower</a:t>
            </a:r>
            <a:r>
              <a:rPr lang="en-US" sz="2400" dirty="0"/>
              <a:t> storage costs based on needs.</a:t>
            </a:r>
          </a:p>
        </p:txBody>
      </p:sp>
      <p:grpSp>
        <p:nvGrpSpPr>
          <p:cNvPr id="13" name="Group 12">
            <a:extLst>
              <a:ext uri="{FF2B5EF4-FFF2-40B4-BE49-F238E27FC236}">
                <a16:creationId xmlns:a16="http://schemas.microsoft.com/office/drawing/2014/main" id="{6EDAD0C5-3F6C-4EE5-9486-48028C028353}"/>
              </a:ext>
              <a:ext uri="{C183D7F6-B498-43B3-948B-1728B52AA6E4}">
                <adec:decorative xmlns:adec="http://schemas.microsoft.com/office/drawing/2017/decorative" val="1"/>
              </a:ext>
            </a:extLst>
          </p:cNvPr>
          <p:cNvGrpSpPr/>
          <p:nvPr/>
        </p:nvGrpSpPr>
        <p:grpSpPr>
          <a:xfrm>
            <a:off x="6706864" y="2000051"/>
            <a:ext cx="4915776" cy="3015057"/>
            <a:chOff x="6706864" y="2000051"/>
            <a:chExt cx="4915776" cy="3015057"/>
          </a:xfrm>
        </p:grpSpPr>
        <p:sp>
          <p:nvSpPr>
            <p:cNvPr id="6" name="Rounded Rectangle 15">
              <a:extLst>
                <a:ext uri="{FF2B5EF4-FFF2-40B4-BE49-F238E27FC236}">
                  <a16:creationId xmlns:a16="http://schemas.microsoft.com/office/drawing/2014/main" id="{C8BD6AFB-95EF-40B5-8540-D617AAFEA2C5}"/>
                </a:ext>
                <a:ext uri="{C183D7F6-B498-43B3-948B-1728B52AA6E4}">
                  <adec:decorative xmlns:adec="http://schemas.microsoft.com/office/drawing/2017/decorative" val="1"/>
                </a:ext>
              </a:extLst>
            </p:cNvPr>
            <p:cNvSpPr/>
            <p:nvPr/>
          </p:nvSpPr>
          <p:spPr bwMode="auto">
            <a:xfrm>
              <a:off x="6706864" y="2000051"/>
              <a:ext cx="4915775" cy="3015057"/>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7" name="Picture 6" descr="S3 instance.">
              <a:extLst>
                <a:ext uri="{FF2B5EF4-FFF2-40B4-BE49-F238E27FC236}">
                  <a16:creationId xmlns:a16="http://schemas.microsoft.com/office/drawing/2014/main" id="{49C652A8-40C1-484B-ACB0-9766B788A92E}"/>
                </a:ext>
              </a:extLst>
            </p:cNvPr>
            <p:cNvPicPr>
              <a:picLocks noChangeAspect="1"/>
            </p:cNvPicPr>
            <p:nvPr/>
          </p:nvPicPr>
          <p:blipFill>
            <a:blip r:embed="rId4"/>
            <a:stretch>
              <a:fillRect/>
            </a:stretch>
          </p:blipFill>
          <p:spPr>
            <a:xfrm>
              <a:off x="6706864" y="2000051"/>
              <a:ext cx="1571844" cy="1428949"/>
            </a:xfrm>
            <a:prstGeom prst="rect">
              <a:avLst/>
            </a:prstGeom>
          </p:spPr>
        </p:pic>
        <p:pic>
          <p:nvPicPr>
            <p:cNvPr id="10" name="Picture 9">
              <a:extLst>
                <a:ext uri="{FF2B5EF4-FFF2-40B4-BE49-F238E27FC236}">
                  <a16:creationId xmlns:a16="http://schemas.microsoft.com/office/drawing/2014/main" id="{0AD126C1-06FC-49AB-86BD-B91D4FC9310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706864" y="3435219"/>
              <a:ext cx="1571844" cy="1428949"/>
            </a:xfrm>
            <a:prstGeom prst="rect">
              <a:avLst/>
            </a:prstGeom>
          </p:spPr>
        </p:pic>
        <p:pic>
          <p:nvPicPr>
            <p:cNvPr id="8" name="Picture 7" descr="S3 instance.">
              <a:extLst>
                <a:ext uri="{FF2B5EF4-FFF2-40B4-BE49-F238E27FC236}">
                  <a16:creationId xmlns:a16="http://schemas.microsoft.com/office/drawing/2014/main" id="{A9920280-CA77-4964-AF92-C9CC678998DF}"/>
                </a:ext>
              </a:extLst>
            </p:cNvPr>
            <p:cNvPicPr>
              <a:picLocks noChangeAspect="1"/>
            </p:cNvPicPr>
            <p:nvPr/>
          </p:nvPicPr>
          <p:blipFill>
            <a:blip r:embed="rId6"/>
            <a:stretch>
              <a:fillRect/>
            </a:stretch>
          </p:blipFill>
          <p:spPr>
            <a:xfrm>
              <a:off x="8378830" y="2000051"/>
              <a:ext cx="1571844" cy="1428949"/>
            </a:xfrm>
            <a:prstGeom prst="rect">
              <a:avLst/>
            </a:prstGeom>
          </p:spPr>
        </p:pic>
        <p:pic>
          <p:nvPicPr>
            <p:cNvPr id="11" name="Picture 10">
              <a:extLst>
                <a:ext uri="{FF2B5EF4-FFF2-40B4-BE49-F238E27FC236}">
                  <a16:creationId xmlns:a16="http://schemas.microsoft.com/office/drawing/2014/main" id="{D06CFE61-6EE2-4E99-92CF-08263DA5913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378830" y="3435219"/>
              <a:ext cx="1571844" cy="1428949"/>
            </a:xfrm>
            <a:prstGeom prst="rect">
              <a:avLst/>
            </a:prstGeom>
          </p:spPr>
        </p:pic>
        <p:pic>
          <p:nvPicPr>
            <p:cNvPr id="9" name="Picture 8" descr="S3 instance.">
              <a:extLst>
                <a:ext uri="{FF2B5EF4-FFF2-40B4-BE49-F238E27FC236}">
                  <a16:creationId xmlns:a16="http://schemas.microsoft.com/office/drawing/2014/main" id="{38389666-10EF-4554-A47F-2229109AFCE5}"/>
                </a:ext>
              </a:extLst>
            </p:cNvPr>
            <p:cNvPicPr>
              <a:picLocks noChangeAspect="1"/>
            </p:cNvPicPr>
            <p:nvPr/>
          </p:nvPicPr>
          <p:blipFill>
            <a:blip r:embed="rId8"/>
            <a:stretch>
              <a:fillRect/>
            </a:stretch>
          </p:blipFill>
          <p:spPr>
            <a:xfrm>
              <a:off x="10050796" y="2000051"/>
              <a:ext cx="1571844" cy="1428949"/>
            </a:xfrm>
            <a:prstGeom prst="rect">
              <a:avLst/>
            </a:prstGeom>
          </p:spPr>
        </p:pic>
        <p:pic>
          <p:nvPicPr>
            <p:cNvPr id="12" name="Picture 11">
              <a:extLst>
                <a:ext uri="{FF2B5EF4-FFF2-40B4-BE49-F238E27FC236}">
                  <a16:creationId xmlns:a16="http://schemas.microsoft.com/office/drawing/2014/main" id="{16A0877C-4846-4F0F-BE8F-46B2E1B461F1}"/>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050796" y="3435218"/>
              <a:ext cx="1571844" cy="1428949"/>
            </a:xfrm>
            <a:prstGeom prst="rect">
              <a:avLst/>
            </a:prstGeom>
          </p:spPr>
        </p:pic>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8562A51F-614B-4012-B324-D6623F9E336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569543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5872</TotalTime>
  <Words>10351</Words>
  <Application>Microsoft Office PowerPoint</Application>
  <PresentationFormat>Widescreen</PresentationFormat>
  <Paragraphs>821</Paragraphs>
  <Slides>59</Slides>
  <Notes>59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Amazon Ember</vt:lpstr>
      <vt:lpstr>Amazon Ember Light</vt:lpstr>
      <vt:lpstr>Amazon Ember Medium</vt:lpstr>
      <vt:lpstr>Arial</vt:lpstr>
      <vt:lpstr>Calibri</vt:lpstr>
      <vt:lpstr>Lucida Console</vt:lpstr>
      <vt:lpstr>Segoe UI</vt:lpstr>
      <vt:lpstr>Wingdings</vt:lpstr>
      <vt:lpstr>Office Theme</vt:lpstr>
      <vt:lpstr>Module 2: Cloud Economics and Billing</vt:lpstr>
      <vt:lpstr>Module overview</vt:lpstr>
      <vt:lpstr>Module objectives</vt:lpstr>
      <vt:lpstr>Section 1: Fundamentals of pricing</vt:lpstr>
      <vt:lpstr>AWS pricing model</vt:lpstr>
      <vt:lpstr>How do you pay for AWS?</vt:lpstr>
      <vt:lpstr>Pay for what you use</vt:lpstr>
      <vt:lpstr>Pay less when you reserve</vt:lpstr>
      <vt:lpstr>Pay less by using more</vt:lpstr>
      <vt:lpstr>Pay even less as AWS grows</vt:lpstr>
      <vt:lpstr>Custom pricing</vt:lpstr>
      <vt:lpstr>AWS Free Tier</vt:lpstr>
      <vt:lpstr>Services with no charge</vt:lpstr>
      <vt:lpstr>Key takeaways</vt:lpstr>
      <vt:lpstr>Section 2: Total Cost of Ownership</vt:lpstr>
      <vt:lpstr>On-premises versus cloud</vt:lpstr>
      <vt:lpstr>What is Total Cost of Ownership (TCO)?                                                   </vt:lpstr>
      <vt:lpstr>TCO considerations</vt:lpstr>
      <vt:lpstr>On-premises versus all-in-cloud</vt:lpstr>
      <vt:lpstr>AWS Pricing Calculator</vt:lpstr>
      <vt:lpstr>Reading an estimate</vt:lpstr>
      <vt:lpstr>Activity: AWS Pricing Calculator activity </vt:lpstr>
      <vt:lpstr>Additional benefit considerations</vt:lpstr>
      <vt:lpstr>Case study: Total Cost Of Ownership                                                   </vt:lpstr>
      <vt:lpstr>Case study: Total Cost of Ownership                                                   </vt:lpstr>
      <vt:lpstr>Case study: Total Cost of Ownership                                                   </vt:lpstr>
      <vt:lpstr>Case study: Total Cost of Ownership                                                   </vt:lpstr>
      <vt:lpstr>Case study: Total Cost of Ownership                                                   </vt:lpstr>
      <vt:lpstr>Case study: Total Cost of Ownership                                                   </vt:lpstr>
      <vt:lpstr>Section 3: AWS Organizations </vt:lpstr>
      <vt:lpstr>Introduction to AWS Organizations</vt:lpstr>
      <vt:lpstr>AWS Organizations terminology</vt:lpstr>
      <vt:lpstr>Key features and benefits</vt:lpstr>
      <vt:lpstr>Security with AWS Organizations</vt:lpstr>
      <vt:lpstr>Organizations setup</vt:lpstr>
      <vt:lpstr>Limits of AWS Organizations</vt:lpstr>
      <vt:lpstr>Accessing AWS Organizations</vt:lpstr>
      <vt:lpstr>Section 4: AWS Billing and Cost Management </vt:lpstr>
      <vt:lpstr>Introducing AWS Billing and Cost Management</vt:lpstr>
      <vt:lpstr>AWS Billing Dashboard</vt:lpstr>
      <vt:lpstr>Tools</vt:lpstr>
      <vt:lpstr>Monthly bills</vt:lpstr>
      <vt:lpstr>Cost Explorer</vt:lpstr>
      <vt:lpstr>Forecast and track costs</vt:lpstr>
      <vt:lpstr>Cost and usage reporting</vt:lpstr>
      <vt:lpstr>Recorded demo: Amazon Billing dashboard</vt:lpstr>
      <vt:lpstr>Billing dashboard demonstration</vt:lpstr>
      <vt:lpstr>Section 5: Technical support </vt:lpstr>
      <vt:lpstr>AWS support</vt:lpstr>
      <vt:lpstr>AWS support</vt:lpstr>
      <vt:lpstr>Support plans</vt:lpstr>
      <vt:lpstr>Case severity and response times                                                   </vt:lpstr>
      <vt:lpstr>Activity: Support plan scavenger hunt </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v2.0.0</cp:keywords>
  <cp:lastModifiedBy>Harris, Melissa</cp:lastModifiedBy>
  <cp:revision>402</cp:revision>
  <cp:lastPrinted>2018-12-10T23:37:28Z</cp:lastPrinted>
  <dcterms:created xsi:type="dcterms:W3CDTF">2019-09-16T17:01:53Z</dcterms:created>
  <dcterms:modified xsi:type="dcterms:W3CDTF">2020-11-17T14:11:22Z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